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362" r:id="rId2"/>
    <p:sldId id="363" r:id="rId3"/>
    <p:sldId id="364" r:id="rId4"/>
    <p:sldId id="367" r:id="rId5"/>
    <p:sldId id="365" r:id="rId6"/>
    <p:sldId id="366" r:id="rId7"/>
    <p:sldId id="369" r:id="rId8"/>
    <p:sldId id="368" r:id="rId9"/>
    <p:sldId id="370" r:id="rId10"/>
    <p:sldId id="371" r:id="rId11"/>
    <p:sldId id="361" r:id="rId12"/>
  </p:sldIdLst>
  <p:sldSz cx="9144000" cy="5143500" type="screen16x9"/>
  <p:notesSz cx="9874250" cy="6797675"/>
  <p:defaultTextStyle>
    <a:defPPr>
      <a:defRPr lang="ru-RU"/>
    </a:defPPr>
    <a:lvl1pPr marL="0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179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357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536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8712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0892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3071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5249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7427" algn="l" defTabSz="984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278" autoAdjust="0"/>
    <p:restoredTop sz="86412" autoAdjust="0"/>
  </p:normalViewPr>
  <p:slideViewPr>
    <p:cSldViewPr>
      <p:cViewPr>
        <p:scale>
          <a:sx n="75" d="100"/>
          <a:sy n="75" d="100"/>
        </p:scale>
        <p:origin x="-2664" y="-161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F8ED8-3D8A-4C90-8778-196A48C02C4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BC8FFC-1DB6-4F40-9EC0-610F4335BC65}">
      <dgm:prSet phldrT="[Текст]" custT="1"/>
      <dgm:spPr>
        <a:gradFill rotWithShape="0">
          <a:gsLst>
            <a:gs pos="0">
              <a:srgbClr val="00B050"/>
            </a:gs>
            <a:gs pos="33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24 июля 2007 года № 209-ФЗ «О развитии малого и среднего предпринимательства в Российской Федерации»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669E3-379A-4CA7-ACA9-AAE8E503BAA1}" type="parTrans" cxnId="{2496D49F-BA41-4B75-B897-538B0E041A83}">
      <dgm:prSet/>
      <dgm:spPr/>
      <dgm:t>
        <a:bodyPr/>
        <a:lstStyle/>
        <a:p>
          <a:endParaRPr lang="ru-RU"/>
        </a:p>
      </dgm:t>
    </dgm:pt>
    <dgm:pt modelId="{F1D38310-4168-402C-B4B0-F88A85C44B44}" type="sibTrans" cxnId="{2496D49F-BA41-4B75-B897-538B0E041A83}">
      <dgm:prSet/>
      <dgm:spPr/>
      <dgm:t>
        <a:bodyPr/>
        <a:lstStyle/>
        <a:p>
          <a:endParaRPr lang="ru-RU"/>
        </a:p>
      </dgm:t>
    </dgm:pt>
    <dgm:pt modelId="{BC7C7BB7-95C3-43B3-BB85-13BDF15C757D}">
      <dgm:prSet phldrT="[Текст]" custT="1"/>
      <dgm:spPr>
        <a:gradFill rotWithShape="0">
          <a:gsLst>
            <a:gs pos="0">
              <a:srgbClr val="00B050"/>
            </a:gs>
            <a:gs pos="2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Тазовского района от 01 апреля 2021 года № 277-п «Об утверждении Порядка формирования, ведения и обязательного опубликования перечня муниципального имущества,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предпринимательства, организаций, образующих инфраструктуру поддержки субъектов малого и среднего предпринимательства, и физических лиц, не являющихся индивидуальными предпринимателями и применяющих специальный налоговый режим «Налог на профессиональный доход»), предусмотренного частью 4 статьи 18 ФЗ от 24.07.2007 г. № 209-ФЗ «О развитии малого и среднего предпринимательства в Российской Федерации»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35B7F-C505-4987-9D86-3278D7CA83FB}" type="parTrans" cxnId="{292BCE11-36AA-4BC5-8DA0-3F5251EA25AE}">
      <dgm:prSet/>
      <dgm:spPr/>
      <dgm:t>
        <a:bodyPr/>
        <a:lstStyle/>
        <a:p>
          <a:endParaRPr lang="ru-RU"/>
        </a:p>
      </dgm:t>
    </dgm:pt>
    <dgm:pt modelId="{4A2C6A52-C9B3-43EC-860F-256C749F2043}" type="sibTrans" cxnId="{292BCE11-36AA-4BC5-8DA0-3F5251EA25AE}">
      <dgm:prSet/>
      <dgm:spPr/>
      <dgm:t>
        <a:bodyPr/>
        <a:lstStyle/>
        <a:p>
          <a:endParaRPr lang="ru-RU"/>
        </a:p>
      </dgm:t>
    </dgm:pt>
    <dgm:pt modelId="{3716790A-7812-42F2-B192-9005DAAD48BA}">
      <dgm:prSet phldrT="[Текст]" custT="1"/>
      <dgm:spPr>
        <a:gradFill rotWithShape="0">
          <a:gsLst>
            <a:gs pos="0">
              <a:srgbClr val="00B050"/>
            </a:gs>
            <a:gs pos="2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Тазовского района от 11 июня 2020 года № 480 «Об утверждении </a:t>
          </a:r>
          <a:r>
            <a:rPr lang="ru-RU" sz="1200" dirty="0" smtClean="0"/>
            <a:t>Положения о порядке и условиях предоставления в аренду муниципального имущества, </a:t>
          </a:r>
          <a:r>
            <a:rPr lang="ru-RU" sz="1200" dirty="0" err="1" smtClean="0"/>
            <a:t>включенного</a:t>
          </a:r>
          <a:r>
            <a:rPr lang="ru-RU" sz="1200" dirty="0" smtClean="0"/>
            <a:t> в Перечень муниципального имущества,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B6A00-AA6A-499F-A1E0-F715B95D9494}" type="parTrans" cxnId="{9602D1A6-76AF-4A8D-B043-5F4309AA5103}">
      <dgm:prSet/>
      <dgm:spPr/>
      <dgm:t>
        <a:bodyPr/>
        <a:lstStyle/>
        <a:p>
          <a:endParaRPr lang="ru-RU"/>
        </a:p>
      </dgm:t>
    </dgm:pt>
    <dgm:pt modelId="{A7C0F665-705E-4382-95A2-E8A3E937A65E}" type="sibTrans" cxnId="{9602D1A6-76AF-4A8D-B043-5F4309AA5103}">
      <dgm:prSet/>
      <dgm:spPr/>
      <dgm:t>
        <a:bodyPr/>
        <a:lstStyle/>
        <a:p>
          <a:endParaRPr lang="ru-RU"/>
        </a:p>
      </dgm:t>
    </dgm:pt>
    <dgm:pt modelId="{719774C4-86CA-4344-94BA-F3D78C5DFB83}" type="pres">
      <dgm:prSet presAssocID="{580F8ED8-3D8A-4C90-8778-196A48C02C4E}" presName="compositeShape" presStyleCnt="0">
        <dgm:presLayoutVars>
          <dgm:dir/>
          <dgm:resizeHandles/>
        </dgm:presLayoutVars>
      </dgm:prSet>
      <dgm:spPr/>
    </dgm:pt>
    <dgm:pt modelId="{E448A3ED-6891-4F5C-ADA6-52D3E3E4F203}" type="pres">
      <dgm:prSet presAssocID="{580F8ED8-3D8A-4C90-8778-196A48C02C4E}" presName="pyramid" presStyleLbl="node1" presStyleIdx="0" presStyleCnt="1"/>
      <dgm:spPr/>
    </dgm:pt>
    <dgm:pt modelId="{5E9735D3-A5B2-4889-9CC9-430D49871DA2}" type="pres">
      <dgm:prSet presAssocID="{580F8ED8-3D8A-4C90-8778-196A48C02C4E}" presName="theList" presStyleCnt="0"/>
      <dgm:spPr/>
    </dgm:pt>
    <dgm:pt modelId="{0BB68D4C-0E29-4CD5-8674-F85642C15735}" type="pres">
      <dgm:prSet presAssocID="{82BC8FFC-1DB6-4F40-9EC0-610F4335BC65}" presName="aNode" presStyleLbl="fgAcc1" presStyleIdx="0" presStyleCnt="3" custScaleX="224252" custScaleY="574978" custLinFactY="-241866" custLinFactNeighborX="-574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ABC30-7885-4CBC-AC0F-19052A85FBD1}" type="pres">
      <dgm:prSet presAssocID="{82BC8FFC-1DB6-4F40-9EC0-610F4335BC65}" presName="aSpace" presStyleCnt="0"/>
      <dgm:spPr/>
    </dgm:pt>
    <dgm:pt modelId="{171133D1-40A8-4569-9AD9-51EF3BCA722F}" type="pres">
      <dgm:prSet presAssocID="{BC7C7BB7-95C3-43B3-BB85-13BDF15C757D}" presName="aNode" presStyleLbl="fgAcc1" presStyleIdx="1" presStyleCnt="3" custScaleX="224506" custScaleY="1248045" custLinFactY="-139346" custLinFactNeighborX="-489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DBB8-401C-416A-8221-9400EC23CAD1}" type="pres">
      <dgm:prSet presAssocID="{BC7C7BB7-95C3-43B3-BB85-13BDF15C757D}" presName="aSpace" presStyleCnt="0"/>
      <dgm:spPr/>
    </dgm:pt>
    <dgm:pt modelId="{DAE290AE-023B-4558-86B9-59E63E8115EB}" type="pres">
      <dgm:prSet presAssocID="{3716790A-7812-42F2-B192-9005DAAD48BA}" presName="aNode" presStyleLbl="fgAcc1" presStyleIdx="2" presStyleCnt="3" custScaleX="223418" custScaleY="995973" custLinFactY="-59357" custLinFactNeighborX="-53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C6F30-F684-4FD6-AB29-54230511D5EE}" type="pres">
      <dgm:prSet presAssocID="{3716790A-7812-42F2-B192-9005DAAD48BA}" presName="aSpace" presStyleCnt="0"/>
      <dgm:spPr/>
    </dgm:pt>
  </dgm:ptLst>
  <dgm:cxnLst>
    <dgm:cxn modelId="{75D9AC1B-0747-4BF0-81A2-D8A422B21855}" type="presOf" srcId="{82BC8FFC-1DB6-4F40-9EC0-610F4335BC65}" destId="{0BB68D4C-0E29-4CD5-8674-F85642C15735}" srcOrd="0" destOrd="0" presId="urn:microsoft.com/office/officeart/2005/8/layout/pyramid2"/>
    <dgm:cxn modelId="{900EE762-117C-4138-9C9C-7F788F27106D}" type="presOf" srcId="{580F8ED8-3D8A-4C90-8778-196A48C02C4E}" destId="{719774C4-86CA-4344-94BA-F3D78C5DFB83}" srcOrd="0" destOrd="0" presId="urn:microsoft.com/office/officeart/2005/8/layout/pyramid2"/>
    <dgm:cxn modelId="{2496D49F-BA41-4B75-B897-538B0E041A83}" srcId="{580F8ED8-3D8A-4C90-8778-196A48C02C4E}" destId="{82BC8FFC-1DB6-4F40-9EC0-610F4335BC65}" srcOrd="0" destOrd="0" parTransId="{FAE669E3-379A-4CA7-ACA9-AAE8E503BAA1}" sibTransId="{F1D38310-4168-402C-B4B0-F88A85C44B44}"/>
    <dgm:cxn modelId="{292BCE11-36AA-4BC5-8DA0-3F5251EA25AE}" srcId="{580F8ED8-3D8A-4C90-8778-196A48C02C4E}" destId="{BC7C7BB7-95C3-43B3-BB85-13BDF15C757D}" srcOrd="1" destOrd="0" parTransId="{A9735B7F-C505-4987-9D86-3278D7CA83FB}" sibTransId="{4A2C6A52-C9B3-43EC-860F-256C749F2043}"/>
    <dgm:cxn modelId="{9602D1A6-76AF-4A8D-B043-5F4309AA5103}" srcId="{580F8ED8-3D8A-4C90-8778-196A48C02C4E}" destId="{3716790A-7812-42F2-B192-9005DAAD48BA}" srcOrd="2" destOrd="0" parTransId="{E3DB6A00-AA6A-499F-A1E0-F715B95D9494}" sibTransId="{A7C0F665-705E-4382-95A2-E8A3E937A65E}"/>
    <dgm:cxn modelId="{2FE34463-6E6A-4548-AC37-32AAF6F0A204}" type="presOf" srcId="{3716790A-7812-42F2-B192-9005DAAD48BA}" destId="{DAE290AE-023B-4558-86B9-59E63E8115EB}" srcOrd="0" destOrd="0" presId="urn:microsoft.com/office/officeart/2005/8/layout/pyramid2"/>
    <dgm:cxn modelId="{B2F24FAE-3D59-4219-9932-F1AD5A5F5F0C}" type="presOf" srcId="{BC7C7BB7-95C3-43B3-BB85-13BDF15C757D}" destId="{171133D1-40A8-4569-9AD9-51EF3BCA722F}" srcOrd="0" destOrd="0" presId="urn:microsoft.com/office/officeart/2005/8/layout/pyramid2"/>
    <dgm:cxn modelId="{CA5BB208-FBDF-4554-8A0F-B737ED32CF4C}" type="presParOf" srcId="{719774C4-86CA-4344-94BA-F3D78C5DFB83}" destId="{E448A3ED-6891-4F5C-ADA6-52D3E3E4F203}" srcOrd="0" destOrd="0" presId="urn:microsoft.com/office/officeart/2005/8/layout/pyramid2"/>
    <dgm:cxn modelId="{59217470-C01A-44A7-8ADB-D153F848433C}" type="presParOf" srcId="{719774C4-86CA-4344-94BA-F3D78C5DFB83}" destId="{5E9735D3-A5B2-4889-9CC9-430D49871DA2}" srcOrd="1" destOrd="0" presId="urn:microsoft.com/office/officeart/2005/8/layout/pyramid2"/>
    <dgm:cxn modelId="{7E5085A6-2228-4231-BC46-3464DA243881}" type="presParOf" srcId="{5E9735D3-A5B2-4889-9CC9-430D49871DA2}" destId="{0BB68D4C-0E29-4CD5-8674-F85642C15735}" srcOrd="0" destOrd="0" presId="urn:microsoft.com/office/officeart/2005/8/layout/pyramid2"/>
    <dgm:cxn modelId="{D85A066A-FB32-4AC0-92CD-919C9D6F375F}" type="presParOf" srcId="{5E9735D3-A5B2-4889-9CC9-430D49871DA2}" destId="{80DABC30-7885-4CBC-AC0F-19052A85FBD1}" srcOrd="1" destOrd="0" presId="urn:microsoft.com/office/officeart/2005/8/layout/pyramid2"/>
    <dgm:cxn modelId="{80DF8EE9-8D55-463E-8557-975AEB2A0F00}" type="presParOf" srcId="{5E9735D3-A5B2-4889-9CC9-430D49871DA2}" destId="{171133D1-40A8-4569-9AD9-51EF3BCA722F}" srcOrd="2" destOrd="0" presId="urn:microsoft.com/office/officeart/2005/8/layout/pyramid2"/>
    <dgm:cxn modelId="{FB8CD4A5-934F-44B2-B30B-D522F057F529}" type="presParOf" srcId="{5E9735D3-A5B2-4889-9CC9-430D49871DA2}" destId="{5738DBB8-401C-416A-8221-9400EC23CAD1}" srcOrd="3" destOrd="0" presId="urn:microsoft.com/office/officeart/2005/8/layout/pyramid2"/>
    <dgm:cxn modelId="{AC2BB319-32F0-4B21-8981-2CD879F694ED}" type="presParOf" srcId="{5E9735D3-A5B2-4889-9CC9-430D49871DA2}" destId="{DAE290AE-023B-4558-86B9-59E63E8115EB}" srcOrd="4" destOrd="0" presId="urn:microsoft.com/office/officeart/2005/8/layout/pyramid2"/>
    <dgm:cxn modelId="{D0CC3F61-C2C6-4912-89E9-1E514FB6CC7C}" type="presParOf" srcId="{5E9735D3-A5B2-4889-9CC9-430D49871DA2}" destId="{E8AC6F30-F684-4FD6-AB29-54230511D5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47183-CFE6-4CF4-9B61-58D2F0713B8A}" type="doc">
      <dgm:prSet loTypeId="urn:microsoft.com/office/officeart/2005/8/layout/cycle2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F91B030-1FC7-4060-B090-550F411F26C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Льготная ставка арендной платы</a:t>
          </a:r>
          <a:endParaRPr lang="ru-RU" sz="16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11CE6791-932D-4DF4-9CCC-2C1DA5B6499E}" type="parTrans" cxnId="{E5A27745-1B7D-48CF-9C7C-E40F8670B744}">
      <dgm:prSet/>
      <dgm:spPr/>
      <dgm:t>
        <a:bodyPr/>
        <a:lstStyle/>
        <a:p>
          <a:endParaRPr lang="ru-RU"/>
        </a:p>
      </dgm:t>
    </dgm:pt>
    <dgm:pt modelId="{B87AB155-6EBA-4B8E-A44F-B4BE61F4132D}" type="sibTrans" cxnId="{E5A27745-1B7D-48CF-9C7C-E40F8670B744}">
      <dgm:prSet/>
      <dgm:spPr/>
      <dgm:t>
        <a:bodyPr/>
        <a:lstStyle/>
        <a:p>
          <a:endParaRPr lang="ru-RU"/>
        </a:p>
      </dgm:t>
    </dgm:pt>
    <dgm:pt modelId="{4F7AD072-A6F4-40B5-91BC-78FA982DD17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Без посредников напрямую у собственника</a:t>
          </a:r>
          <a:endParaRPr lang="ru-RU" sz="16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1BF0BD2-30B8-4A47-B176-A07E304E9EEA}" type="parTrans" cxnId="{1778FF95-1E1E-42ED-9129-84EB6894F9B5}">
      <dgm:prSet/>
      <dgm:spPr/>
      <dgm:t>
        <a:bodyPr/>
        <a:lstStyle/>
        <a:p>
          <a:endParaRPr lang="ru-RU"/>
        </a:p>
      </dgm:t>
    </dgm:pt>
    <dgm:pt modelId="{AF0301A7-061F-48B3-921E-511DD641D1AC}" type="sibTrans" cxnId="{1778FF95-1E1E-42ED-9129-84EB6894F9B5}">
      <dgm:prSet/>
      <dgm:spPr/>
      <dgm:t>
        <a:bodyPr/>
        <a:lstStyle/>
        <a:p>
          <a:endParaRPr lang="ru-RU"/>
        </a:p>
      </dgm:t>
    </dgm:pt>
    <dgm:pt modelId="{6E8ECFFB-2015-44C6-AAB4-A1559F66951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Торги только среди субъектов МСП и самозанятых</a:t>
          </a:r>
          <a:endParaRPr lang="ru-RU" sz="16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6FEE28C-E098-43DE-860F-FCEC9B5918D8}" type="parTrans" cxnId="{04D21148-DC7E-4ADA-9F87-3C15E8A32547}">
      <dgm:prSet/>
      <dgm:spPr/>
      <dgm:t>
        <a:bodyPr/>
        <a:lstStyle/>
        <a:p>
          <a:endParaRPr lang="ru-RU"/>
        </a:p>
      </dgm:t>
    </dgm:pt>
    <dgm:pt modelId="{B6278290-1AD0-4EC4-B1BC-FDD575AF795E}" type="sibTrans" cxnId="{04D21148-DC7E-4ADA-9F87-3C15E8A32547}">
      <dgm:prSet/>
      <dgm:spPr/>
      <dgm:t>
        <a:bodyPr/>
        <a:lstStyle/>
        <a:p>
          <a:endParaRPr lang="ru-RU"/>
        </a:p>
      </dgm:t>
    </dgm:pt>
    <dgm:pt modelId="{02A8F795-B105-4094-AC54-582D8E98C19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выкупа имущества в случаях, установленных законом</a:t>
          </a:r>
          <a:endParaRPr lang="ru-RU" sz="16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506A5FE-E2C9-41CB-B076-6DDED4E2AE75}" type="parTrans" cxnId="{3AC0F83E-0582-458C-9B6A-7534CE5CEB92}">
      <dgm:prSet/>
      <dgm:spPr/>
      <dgm:t>
        <a:bodyPr/>
        <a:lstStyle/>
        <a:p>
          <a:endParaRPr lang="ru-RU"/>
        </a:p>
      </dgm:t>
    </dgm:pt>
    <dgm:pt modelId="{42519624-A6C0-4AAC-A291-4E3A3343A22D}" type="sibTrans" cxnId="{3AC0F83E-0582-458C-9B6A-7534CE5CEB92}">
      <dgm:prSet/>
      <dgm:spPr/>
      <dgm:t>
        <a:bodyPr/>
        <a:lstStyle/>
        <a:p>
          <a:endParaRPr lang="ru-RU"/>
        </a:p>
      </dgm:t>
    </dgm:pt>
    <dgm:pt modelId="{B52701CE-E4A4-4BE5-ABB6-168DCD80315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Аренда на длительный срок</a:t>
          </a:r>
          <a:endParaRPr lang="ru-RU" sz="16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B5913FD-B443-4AE7-9B80-A2694DDFF90C}" type="parTrans" cxnId="{D2C6D7BF-9B20-49E5-9471-D8A5A64EC575}">
      <dgm:prSet/>
      <dgm:spPr/>
      <dgm:t>
        <a:bodyPr/>
        <a:lstStyle/>
        <a:p>
          <a:endParaRPr lang="ru-RU"/>
        </a:p>
      </dgm:t>
    </dgm:pt>
    <dgm:pt modelId="{E753EA54-F436-4886-A8C5-9AD17A999570}" type="sibTrans" cxnId="{D2C6D7BF-9B20-49E5-9471-D8A5A64EC575}">
      <dgm:prSet/>
      <dgm:spPr/>
      <dgm:t>
        <a:bodyPr/>
        <a:lstStyle/>
        <a:p>
          <a:endParaRPr lang="ru-RU"/>
        </a:p>
      </dgm:t>
    </dgm:pt>
    <dgm:pt modelId="{7E8B1C5B-EB73-4247-8865-FFE63409AC93}" type="pres">
      <dgm:prSet presAssocID="{73147183-CFE6-4CF4-9B61-58D2F0713B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203D0-CB01-4567-A45C-AD43253C180B}" type="pres">
      <dgm:prSet presAssocID="{CF91B030-1FC7-4060-B090-550F411F26C6}" presName="node" presStyleLbl="node1" presStyleIdx="0" presStyleCnt="5" custScaleX="211126" custScaleY="126335" custRadScaleRad="104831" custRadScaleInc="4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96065-CF60-4607-B499-F18B7D2E68A5}" type="pres">
      <dgm:prSet presAssocID="{B87AB155-6EBA-4B8E-A44F-B4BE61F4132D}" presName="sibTrans" presStyleLbl="sibTrans2D1" presStyleIdx="0" presStyleCnt="5" custAng="21493661" custScaleX="150982" custScaleY="11351"/>
      <dgm:spPr/>
      <dgm:t>
        <a:bodyPr/>
        <a:lstStyle/>
        <a:p>
          <a:endParaRPr lang="ru-RU"/>
        </a:p>
      </dgm:t>
    </dgm:pt>
    <dgm:pt modelId="{00E94CA2-2F04-4D64-9920-5D59D46DC4E1}" type="pres">
      <dgm:prSet presAssocID="{B87AB155-6EBA-4B8E-A44F-B4BE61F4132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EB94228-EB50-4945-8895-8C3DA2343E7E}" type="pres">
      <dgm:prSet presAssocID="{4F7AD072-A6F4-40B5-91BC-78FA982DD177}" presName="node" presStyleLbl="node1" presStyleIdx="1" presStyleCnt="5" custScaleX="216145" custScaleY="113829" custRadScaleRad="289919" custRadScaleInc="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C4239-32AD-4F20-8C62-8C8C0C172BDC}" type="pres">
      <dgm:prSet presAssocID="{AF0301A7-061F-48B3-921E-511DD641D1AC}" presName="sibTrans" presStyleLbl="sibTrans2D1" presStyleIdx="1" presStyleCnt="5" custAng="7604707" custFlipVert="1" custScaleX="122683" custScaleY="13818"/>
      <dgm:spPr/>
      <dgm:t>
        <a:bodyPr/>
        <a:lstStyle/>
        <a:p>
          <a:endParaRPr lang="ru-RU"/>
        </a:p>
      </dgm:t>
    </dgm:pt>
    <dgm:pt modelId="{D268242F-CEFB-458E-8571-B669289431F3}" type="pres">
      <dgm:prSet presAssocID="{AF0301A7-061F-48B3-921E-511DD641D1A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B47FF8F-38CB-46DE-82AD-466C973949E9}" type="pres">
      <dgm:prSet presAssocID="{6E8ECFFB-2015-44C6-AAB4-A1559F669512}" presName="node" presStyleLbl="node1" presStyleIdx="2" presStyleCnt="5" custScaleX="230612" custScaleY="130486" custRadScaleRad="280414" custRadScaleInc="-111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56979-4AC1-4458-AB86-DC11A5E7A54A}" type="pres">
      <dgm:prSet presAssocID="{B6278290-1AD0-4EC4-B1BC-FDD575AF795E}" presName="sibTrans" presStyleLbl="sibTrans2D1" presStyleIdx="2" presStyleCnt="5" custAng="21551451" custFlipVert="1" custScaleY="13719" custLinFactNeighborX="-3015" custLinFactNeighborY="59852"/>
      <dgm:spPr/>
      <dgm:t>
        <a:bodyPr/>
        <a:lstStyle/>
        <a:p>
          <a:endParaRPr lang="ru-RU"/>
        </a:p>
      </dgm:t>
    </dgm:pt>
    <dgm:pt modelId="{C0A9B311-676B-4011-B7F6-72B25CC23269}" type="pres">
      <dgm:prSet presAssocID="{B6278290-1AD0-4EC4-B1BC-FDD575AF795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85E7FF3-48F6-4B68-AEE1-71607C94809E}" type="pres">
      <dgm:prSet presAssocID="{02A8F795-B105-4094-AC54-582D8E98C195}" presName="node" presStyleLbl="node1" presStyleIdx="3" presStyleCnt="5" custScaleX="276948" custScaleY="150609" custRadScaleRad="203557" custRadScaleInc="95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BC829-BDC4-4CE0-9D29-82DA02535FAA}" type="pres">
      <dgm:prSet presAssocID="{42519624-A6C0-4AAC-A291-4E3A3343A22D}" presName="sibTrans" presStyleLbl="sibTrans2D1" presStyleIdx="3" presStyleCnt="5" custAng="13122555" custFlipVert="1" custScaleX="101107" custScaleY="13719" custLinFactNeighborX="-11408" custLinFactNeighborY="9954"/>
      <dgm:spPr/>
      <dgm:t>
        <a:bodyPr/>
        <a:lstStyle/>
        <a:p>
          <a:endParaRPr lang="ru-RU"/>
        </a:p>
      </dgm:t>
    </dgm:pt>
    <dgm:pt modelId="{4573AEB7-08AE-49EF-A4F8-BB6631B40D3C}" type="pres">
      <dgm:prSet presAssocID="{42519624-A6C0-4AAC-A291-4E3A3343A22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6F06837-E448-43FE-A88E-6C7C4E0E8ED4}" type="pres">
      <dgm:prSet presAssocID="{B52701CE-E4A4-4BE5-ABB6-168DCD803158}" presName="node" presStyleLbl="node1" presStyleIdx="4" presStyleCnt="5" custScaleX="225893" custScaleY="108855" custRadScaleRad="228359" custRadScaleInc="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B22BB-B6C9-40F3-967E-B049B0260570}" type="pres">
      <dgm:prSet presAssocID="{E753EA54-F436-4886-A8C5-9AD17A999570}" presName="sibTrans" presStyleLbl="sibTrans2D1" presStyleIdx="4" presStyleCnt="5" custAng="426209" custFlipVert="1" custScaleX="157637" custScaleY="13719"/>
      <dgm:spPr/>
      <dgm:t>
        <a:bodyPr/>
        <a:lstStyle/>
        <a:p>
          <a:endParaRPr lang="ru-RU"/>
        </a:p>
      </dgm:t>
    </dgm:pt>
    <dgm:pt modelId="{52338051-3305-4FB7-A3D4-6E6AD48A0CCC}" type="pres">
      <dgm:prSet presAssocID="{E753EA54-F436-4886-A8C5-9AD17A99957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7C9E2DE-34E0-4AD7-9147-6F363A754CF5}" type="presOf" srcId="{CF91B030-1FC7-4060-B090-550F411F26C6}" destId="{A88203D0-CB01-4567-A45C-AD43253C180B}" srcOrd="0" destOrd="0" presId="urn:microsoft.com/office/officeart/2005/8/layout/cycle2"/>
    <dgm:cxn modelId="{04884BA1-00EC-445D-B18B-26B9B8C92D21}" type="presOf" srcId="{42519624-A6C0-4AAC-A291-4E3A3343A22D}" destId="{4573AEB7-08AE-49EF-A4F8-BB6631B40D3C}" srcOrd="1" destOrd="0" presId="urn:microsoft.com/office/officeart/2005/8/layout/cycle2"/>
    <dgm:cxn modelId="{D1797E48-C380-42D9-8807-23EB66D94C05}" type="presOf" srcId="{4F7AD072-A6F4-40B5-91BC-78FA982DD177}" destId="{2EB94228-EB50-4945-8895-8C3DA2343E7E}" srcOrd="0" destOrd="0" presId="urn:microsoft.com/office/officeart/2005/8/layout/cycle2"/>
    <dgm:cxn modelId="{C09F9481-9197-44B8-8861-6B4FF268EA66}" type="presOf" srcId="{B52701CE-E4A4-4BE5-ABB6-168DCD803158}" destId="{B6F06837-E448-43FE-A88E-6C7C4E0E8ED4}" srcOrd="0" destOrd="0" presId="urn:microsoft.com/office/officeart/2005/8/layout/cycle2"/>
    <dgm:cxn modelId="{10AC34CC-4CAF-4572-AC72-B0C3C2E3957F}" type="presOf" srcId="{42519624-A6C0-4AAC-A291-4E3A3343A22D}" destId="{077BC829-BDC4-4CE0-9D29-82DA02535FAA}" srcOrd="0" destOrd="0" presId="urn:microsoft.com/office/officeart/2005/8/layout/cycle2"/>
    <dgm:cxn modelId="{90E4D77F-1CE8-4353-BDE5-1AFAA638A5E7}" type="presOf" srcId="{B87AB155-6EBA-4B8E-A44F-B4BE61F4132D}" destId="{00E94CA2-2F04-4D64-9920-5D59D46DC4E1}" srcOrd="1" destOrd="0" presId="urn:microsoft.com/office/officeart/2005/8/layout/cycle2"/>
    <dgm:cxn modelId="{E197B03F-D373-4C6E-ADA5-3AD5FFE8A360}" type="presOf" srcId="{E753EA54-F436-4886-A8C5-9AD17A999570}" destId="{52338051-3305-4FB7-A3D4-6E6AD48A0CCC}" srcOrd="1" destOrd="0" presId="urn:microsoft.com/office/officeart/2005/8/layout/cycle2"/>
    <dgm:cxn modelId="{BC97D6BC-3C17-4D7C-AC62-294CCF3BA8E0}" type="presOf" srcId="{B6278290-1AD0-4EC4-B1BC-FDD575AF795E}" destId="{C0A9B311-676B-4011-B7F6-72B25CC23269}" srcOrd="1" destOrd="0" presId="urn:microsoft.com/office/officeart/2005/8/layout/cycle2"/>
    <dgm:cxn modelId="{1778FF95-1E1E-42ED-9129-84EB6894F9B5}" srcId="{73147183-CFE6-4CF4-9B61-58D2F0713B8A}" destId="{4F7AD072-A6F4-40B5-91BC-78FA982DD177}" srcOrd="1" destOrd="0" parTransId="{31BF0BD2-30B8-4A47-B176-A07E304E9EEA}" sibTransId="{AF0301A7-061F-48B3-921E-511DD641D1AC}"/>
    <dgm:cxn modelId="{E5A27745-1B7D-48CF-9C7C-E40F8670B744}" srcId="{73147183-CFE6-4CF4-9B61-58D2F0713B8A}" destId="{CF91B030-1FC7-4060-B090-550F411F26C6}" srcOrd="0" destOrd="0" parTransId="{11CE6791-932D-4DF4-9CCC-2C1DA5B6499E}" sibTransId="{B87AB155-6EBA-4B8E-A44F-B4BE61F4132D}"/>
    <dgm:cxn modelId="{77B8A083-514C-4213-B47D-D06275EF19F1}" type="presOf" srcId="{02A8F795-B105-4094-AC54-582D8E98C195}" destId="{885E7FF3-48F6-4B68-AEE1-71607C94809E}" srcOrd="0" destOrd="0" presId="urn:microsoft.com/office/officeart/2005/8/layout/cycle2"/>
    <dgm:cxn modelId="{DF571D91-4B5E-4847-9323-50BBDD54B217}" type="presOf" srcId="{AF0301A7-061F-48B3-921E-511DD641D1AC}" destId="{D268242F-CEFB-458E-8571-B669289431F3}" srcOrd="1" destOrd="0" presId="urn:microsoft.com/office/officeart/2005/8/layout/cycle2"/>
    <dgm:cxn modelId="{04D21148-DC7E-4ADA-9F87-3C15E8A32547}" srcId="{73147183-CFE6-4CF4-9B61-58D2F0713B8A}" destId="{6E8ECFFB-2015-44C6-AAB4-A1559F669512}" srcOrd="2" destOrd="0" parTransId="{06FEE28C-E098-43DE-860F-FCEC9B5918D8}" sibTransId="{B6278290-1AD0-4EC4-B1BC-FDD575AF795E}"/>
    <dgm:cxn modelId="{8BE3D76B-888B-4CD2-9DD6-E98DEF9FE775}" type="presOf" srcId="{6E8ECFFB-2015-44C6-AAB4-A1559F669512}" destId="{6B47FF8F-38CB-46DE-82AD-466C973949E9}" srcOrd="0" destOrd="0" presId="urn:microsoft.com/office/officeart/2005/8/layout/cycle2"/>
    <dgm:cxn modelId="{3B810AE0-36B3-454F-93E5-B4569F7E297E}" type="presOf" srcId="{B87AB155-6EBA-4B8E-A44F-B4BE61F4132D}" destId="{4C096065-CF60-4607-B499-F18B7D2E68A5}" srcOrd="0" destOrd="0" presId="urn:microsoft.com/office/officeart/2005/8/layout/cycle2"/>
    <dgm:cxn modelId="{D2C6D7BF-9B20-49E5-9471-D8A5A64EC575}" srcId="{73147183-CFE6-4CF4-9B61-58D2F0713B8A}" destId="{B52701CE-E4A4-4BE5-ABB6-168DCD803158}" srcOrd="4" destOrd="0" parTransId="{FB5913FD-B443-4AE7-9B80-A2694DDFF90C}" sibTransId="{E753EA54-F436-4886-A8C5-9AD17A999570}"/>
    <dgm:cxn modelId="{458BD46F-E12F-4BFA-8DD0-541C373EB37F}" type="presOf" srcId="{B6278290-1AD0-4EC4-B1BC-FDD575AF795E}" destId="{AE256979-4AC1-4458-AB86-DC11A5E7A54A}" srcOrd="0" destOrd="0" presId="urn:microsoft.com/office/officeart/2005/8/layout/cycle2"/>
    <dgm:cxn modelId="{BF6D0AF5-18E6-4CD5-B51A-D02DE7E9691B}" type="presOf" srcId="{73147183-CFE6-4CF4-9B61-58D2F0713B8A}" destId="{7E8B1C5B-EB73-4247-8865-FFE63409AC93}" srcOrd="0" destOrd="0" presId="urn:microsoft.com/office/officeart/2005/8/layout/cycle2"/>
    <dgm:cxn modelId="{93AFF918-C65C-41F0-997F-F85E5A6DAC49}" type="presOf" srcId="{E753EA54-F436-4886-A8C5-9AD17A999570}" destId="{8AAB22BB-B6C9-40F3-967E-B049B0260570}" srcOrd="0" destOrd="0" presId="urn:microsoft.com/office/officeart/2005/8/layout/cycle2"/>
    <dgm:cxn modelId="{F7AD1DB2-169A-4A0F-830A-E5A341A7BBA3}" type="presOf" srcId="{AF0301A7-061F-48B3-921E-511DD641D1AC}" destId="{D83C4239-32AD-4F20-8C62-8C8C0C172BDC}" srcOrd="0" destOrd="0" presId="urn:microsoft.com/office/officeart/2005/8/layout/cycle2"/>
    <dgm:cxn modelId="{3AC0F83E-0582-458C-9B6A-7534CE5CEB92}" srcId="{73147183-CFE6-4CF4-9B61-58D2F0713B8A}" destId="{02A8F795-B105-4094-AC54-582D8E98C195}" srcOrd="3" destOrd="0" parTransId="{F506A5FE-E2C9-41CB-B076-6DDED4E2AE75}" sibTransId="{42519624-A6C0-4AAC-A291-4E3A3343A22D}"/>
    <dgm:cxn modelId="{B0C26E9C-718F-44F1-B43F-E865AA145998}" type="presParOf" srcId="{7E8B1C5B-EB73-4247-8865-FFE63409AC93}" destId="{A88203D0-CB01-4567-A45C-AD43253C180B}" srcOrd="0" destOrd="0" presId="urn:microsoft.com/office/officeart/2005/8/layout/cycle2"/>
    <dgm:cxn modelId="{F65D433E-4343-4721-8F88-30F104F8C6EA}" type="presParOf" srcId="{7E8B1C5B-EB73-4247-8865-FFE63409AC93}" destId="{4C096065-CF60-4607-B499-F18B7D2E68A5}" srcOrd="1" destOrd="0" presId="urn:microsoft.com/office/officeart/2005/8/layout/cycle2"/>
    <dgm:cxn modelId="{D424A74F-EAF0-4C92-B7FE-757438CC77AD}" type="presParOf" srcId="{4C096065-CF60-4607-B499-F18B7D2E68A5}" destId="{00E94CA2-2F04-4D64-9920-5D59D46DC4E1}" srcOrd="0" destOrd="0" presId="urn:microsoft.com/office/officeart/2005/8/layout/cycle2"/>
    <dgm:cxn modelId="{9DF3B39A-57F0-471B-A7B1-6EF4946620C7}" type="presParOf" srcId="{7E8B1C5B-EB73-4247-8865-FFE63409AC93}" destId="{2EB94228-EB50-4945-8895-8C3DA2343E7E}" srcOrd="2" destOrd="0" presId="urn:microsoft.com/office/officeart/2005/8/layout/cycle2"/>
    <dgm:cxn modelId="{8C1498AD-175C-4C6C-9EA1-ADD74C703FB4}" type="presParOf" srcId="{7E8B1C5B-EB73-4247-8865-FFE63409AC93}" destId="{D83C4239-32AD-4F20-8C62-8C8C0C172BDC}" srcOrd="3" destOrd="0" presId="urn:microsoft.com/office/officeart/2005/8/layout/cycle2"/>
    <dgm:cxn modelId="{C90CE633-891E-4EEB-AAC6-136FB1CC8D02}" type="presParOf" srcId="{D83C4239-32AD-4F20-8C62-8C8C0C172BDC}" destId="{D268242F-CEFB-458E-8571-B669289431F3}" srcOrd="0" destOrd="0" presId="urn:microsoft.com/office/officeart/2005/8/layout/cycle2"/>
    <dgm:cxn modelId="{ED9668D8-C504-4067-95F1-0781CEC88D85}" type="presParOf" srcId="{7E8B1C5B-EB73-4247-8865-FFE63409AC93}" destId="{6B47FF8F-38CB-46DE-82AD-466C973949E9}" srcOrd="4" destOrd="0" presId="urn:microsoft.com/office/officeart/2005/8/layout/cycle2"/>
    <dgm:cxn modelId="{E3A07591-7FFC-4657-B43D-710F44DA289B}" type="presParOf" srcId="{7E8B1C5B-EB73-4247-8865-FFE63409AC93}" destId="{AE256979-4AC1-4458-AB86-DC11A5E7A54A}" srcOrd="5" destOrd="0" presId="urn:microsoft.com/office/officeart/2005/8/layout/cycle2"/>
    <dgm:cxn modelId="{DD2DCAFA-B971-4C59-AB3F-DD67726EE206}" type="presParOf" srcId="{AE256979-4AC1-4458-AB86-DC11A5E7A54A}" destId="{C0A9B311-676B-4011-B7F6-72B25CC23269}" srcOrd="0" destOrd="0" presId="urn:microsoft.com/office/officeart/2005/8/layout/cycle2"/>
    <dgm:cxn modelId="{C16AB7BD-A22B-4601-9938-C76C264300C8}" type="presParOf" srcId="{7E8B1C5B-EB73-4247-8865-FFE63409AC93}" destId="{885E7FF3-48F6-4B68-AEE1-71607C94809E}" srcOrd="6" destOrd="0" presId="urn:microsoft.com/office/officeart/2005/8/layout/cycle2"/>
    <dgm:cxn modelId="{334C49C9-EA6C-4852-B166-9A9E576B75FB}" type="presParOf" srcId="{7E8B1C5B-EB73-4247-8865-FFE63409AC93}" destId="{077BC829-BDC4-4CE0-9D29-82DA02535FAA}" srcOrd="7" destOrd="0" presId="urn:microsoft.com/office/officeart/2005/8/layout/cycle2"/>
    <dgm:cxn modelId="{5FBD1904-FFFB-4FB4-BA62-ADD141D9B97C}" type="presParOf" srcId="{077BC829-BDC4-4CE0-9D29-82DA02535FAA}" destId="{4573AEB7-08AE-49EF-A4F8-BB6631B40D3C}" srcOrd="0" destOrd="0" presId="urn:microsoft.com/office/officeart/2005/8/layout/cycle2"/>
    <dgm:cxn modelId="{3124D46E-A602-4634-B557-BAEABABC16D4}" type="presParOf" srcId="{7E8B1C5B-EB73-4247-8865-FFE63409AC93}" destId="{B6F06837-E448-43FE-A88E-6C7C4E0E8ED4}" srcOrd="8" destOrd="0" presId="urn:microsoft.com/office/officeart/2005/8/layout/cycle2"/>
    <dgm:cxn modelId="{F57640B8-251D-4C42-9CF9-2C901BB20E2A}" type="presParOf" srcId="{7E8B1C5B-EB73-4247-8865-FFE63409AC93}" destId="{8AAB22BB-B6C9-40F3-967E-B049B0260570}" srcOrd="9" destOrd="0" presId="urn:microsoft.com/office/officeart/2005/8/layout/cycle2"/>
    <dgm:cxn modelId="{A68D7941-CB60-4890-8EDA-D469A9BAD87B}" type="presParOf" srcId="{8AAB22BB-B6C9-40F3-967E-B049B0260570}" destId="{52338051-3305-4FB7-A3D4-6E6AD48A0C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9585E-9F15-48CB-B6D9-5B966F1109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7A602-F847-49E7-8277-2780F7BE05B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 первый год аренды - 0,4 к размеру арендной платы</a:t>
          </a:r>
          <a:endParaRPr lang="ru-RU" dirty="0"/>
        </a:p>
      </dgm:t>
    </dgm:pt>
    <dgm:pt modelId="{1A8535CC-E198-499B-BB30-3E5FBC805F47}" type="parTrans" cxnId="{ABCB5AF3-3E63-4D9D-B377-969798C2B49E}">
      <dgm:prSet/>
      <dgm:spPr/>
      <dgm:t>
        <a:bodyPr/>
        <a:lstStyle/>
        <a:p>
          <a:endParaRPr lang="ru-RU"/>
        </a:p>
      </dgm:t>
    </dgm:pt>
    <dgm:pt modelId="{4EFC700C-FB2E-4436-A75C-6031B9509A0E}" type="sibTrans" cxnId="{ABCB5AF3-3E63-4D9D-B377-969798C2B49E}">
      <dgm:prSet/>
      <dgm:spPr/>
      <dgm:t>
        <a:bodyPr/>
        <a:lstStyle/>
        <a:p>
          <a:endParaRPr lang="ru-RU"/>
        </a:p>
      </dgm:t>
    </dgm:pt>
    <dgm:pt modelId="{81CBE32B-1792-4DD4-A342-FAD0F24B055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во второй год аренды - 0,6 к размеру арендной платы</a:t>
          </a:r>
          <a:endParaRPr lang="ru-RU" dirty="0"/>
        </a:p>
      </dgm:t>
    </dgm:pt>
    <dgm:pt modelId="{1EBC172E-260E-40B7-B0ED-7A0D3194E506}" type="parTrans" cxnId="{B683FDE5-2592-40E9-83C2-1D5804AE2FB2}">
      <dgm:prSet/>
      <dgm:spPr/>
      <dgm:t>
        <a:bodyPr/>
        <a:lstStyle/>
        <a:p>
          <a:endParaRPr lang="ru-RU"/>
        </a:p>
      </dgm:t>
    </dgm:pt>
    <dgm:pt modelId="{B5EE826F-4A33-44BE-A2BD-B044DDEFA8E9}" type="sibTrans" cxnId="{B683FDE5-2592-40E9-83C2-1D5804AE2FB2}">
      <dgm:prSet/>
      <dgm:spPr/>
      <dgm:t>
        <a:bodyPr/>
        <a:lstStyle/>
        <a:p>
          <a:endParaRPr lang="ru-RU"/>
        </a:p>
      </dgm:t>
    </dgm:pt>
    <dgm:pt modelId="{7413F213-A542-49C3-9ADB-31F74ACDE12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 третий год аренды - 0,8 к размеру арендной платы</a:t>
          </a:r>
          <a:endParaRPr lang="ru-RU" dirty="0"/>
        </a:p>
      </dgm:t>
    </dgm:pt>
    <dgm:pt modelId="{502D0E7E-1A5A-4758-976A-178B7159838C}" type="parTrans" cxnId="{1FA622CD-D4F0-43B7-B430-79AF349BE65A}">
      <dgm:prSet/>
      <dgm:spPr/>
      <dgm:t>
        <a:bodyPr/>
        <a:lstStyle/>
        <a:p>
          <a:endParaRPr lang="ru-RU"/>
        </a:p>
      </dgm:t>
    </dgm:pt>
    <dgm:pt modelId="{626AAE9A-D10E-428C-9AC7-FB6B5332B71C}" type="sibTrans" cxnId="{1FA622CD-D4F0-43B7-B430-79AF349BE65A}">
      <dgm:prSet/>
      <dgm:spPr/>
      <dgm:t>
        <a:bodyPr/>
        <a:lstStyle/>
        <a:p>
          <a:endParaRPr lang="ru-RU"/>
        </a:p>
      </dgm:t>
    </dgm:pt>
    <dgm:pt modelId="{B0F967D7-4E96-49EC-B9C4-9DFF38F62A06}">
      <dgm:prSet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 </a:t>
          </a:r>
          <a:r>
            <a:rPr lang="ru-RU" dirty="0" err="1" smtClean="0"/>
            <a:t>четвертый</a:t>
          </a:r>
          <a:r>
            <a:rPr lang="ru-RU" dirty="0" smtClean="0"/>
            <a:t> год аренды и далее - 1,0 к размеру арендной платы</a:t>
          </a:r>
          <a:endParaRPr lang="ru-RU" dirty="0"/>
        </a:p>
      </dgm:t>
    </dgm:pt>
    <dgm:pt modelId="{150A1E9D-8FB1-40C4-816C-C3AAA5BC68BB}" type="parTrans" cxnId="{CC84C10A-25BE-4F12-A009-BCC239DD4144}">
      <dgm:prSet/>
      <dgm:spPr/>
      <dgm:t>
        <a:bodyPr/>
        <a:lstStyle/>
        <a:p>
          <a:endParaRPr lang="ru-RU"/>
        </a:p>
      </dgm:t>
    </dgm:pt>
    <dgm:pt modelId="{9AE6503D-D8F2-4EE3-AD53-A2CEC9C4E6F9}" type="sibTrans" cxnId="{CC84C10A-25BE-4F12-A009-BCC239DD4144}">
      <dgm:prSet/>
      <dgm:spPr/>
      <dgm:t>
        <a:bodyPr/>
        <a:lstStyle/>
        <a:p>
          <a:endParaRPr lang="ru-RU"/>
        </a:p>
      </dgm:t>
    </dgm:pt>
    <dgm:pt modelId="{16BC9395-F964-4AD4-A06E-20F504A0AC68}" type="pres">
      <dgm:prSet presAssocID="{66E9585E-9F15-48CB-B6D9-5B966F1109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D8ABFD-93C5-4EB3-843F-E63A95DF90E4}" type="pres">
      <dgm:prSet presAssocID="{66E9585E-9F15-48CB-B6D9-5B966F1109A8}" presName="Name1" presStyleCnt="0"/>
      <dgm:spPr/>
    </dgm:pt>
    <dgm:pt modelId="{E109E5A8-AF2E-4236-AF6C-4E402E1A0905}" type="pres">
      <dgm:prSet presAssocID="{66E9585E-9F15-48CB-B6D9-5B966F1109A8}" presName="cycle" presStyleCnt="0"/>
      <dgm:spPr/>
    </dgm:pt>
    <dgm:pt modelId="{86D72D74-93F9-41FC-80E7-4D0598CB111A}" type="pres">
      <dgm:prSet presAssocID="{66E9585E-9F15-48CB-B6D9-5B966F1109A8}" presName="srcNode" presStyleLbl="node1" presStyleIdx="0" presStyleCnt="4"/>
      <dgm:spPr/>
    </dgm:pt>
    <dgm:pt modelId="{5C455D1F-FE09-4459-87B7-A5122A9232EC}" type="pres">
      <dgm:prSet presAssocID="{66E9585E-9F15-48CB-B6D9-5B966F1109A8}" presName="conn" presStyleLbl="parChTrans1D2" presStyleIdx="0" presStyleCnt="1"/>
      <dgm:spPr/>
      <dgm:t>
        <a:bodyPr/>
        <a:lstStyle/>
        <a:p>
          <a:endParaRPr lang="ru-RU"/>
        </a:p>
      </dgm:t>
    </dgm:pt>
    <dgm:pt modelId="{9963911A-2AA8-45FE-A2F5-57524FCCA93B}" type="pres">
      <dgm:prSet presAssocID="{66E9585E-9F15-48CB-B6D9-5B966F1109A8}" presName="extraNode" presStyleLbl="node1" presStyleIdx="0" presStyleCnt="4"/>
      <dgm:spPr/>
    </dgm:pt>
    <dgm:pt modelId="{BAA4B594-2E5F-41DB-8379-5B0AACFE6F6C}" type="pres">
      <dgm:prSet presAssocID="{66E9585E-9F15-48CB-B6D9-5B966F1109A8}" presName="dstNode" presStyleLbl="node1" presStyleIdx="0" presStyleCnt="4"/>
      <dgm:spPr/>
    </dgm:pt>
    <dgm:pt modelId="{3F284A7D-3018-4AC7-A477-CD41111A7498}" type="pres">
      <dgm:prSet presAssocID="{BF57A602-F847-49E7-8277-2780F7BE05B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A30CB-C565-4458-846C-8FE17BB793F2}" type="pres">
      <dgm:prSet presAssocID="{BF57A602-F847-49E7-8277-2780F7BE05B2}" presName="accent_1" presStyleCnt="0"/>
      <dgm:spPr/>
    </dgm:pt>
    <dgm:pt modelId="{E8C36429-1887-4EF7-AFAF-ABB028CF8D7D}" type="pres">
      <dgm:prSet presAssocID="{BF57A602-F847-49E7-8277-2780F7BE05B2}" presName="accentRepeatNode" presStyleLbl="solidFgAcc1" presStyleIdx="0" presStyleCnt="4"/>
      <dgm:spPr/>
    </dgm:pt>
    <dgm:pt modelId="{8D87471C-DC1A-4A5A-999E-C0DB393301C4}" type="pres">
      <dgm:prSet presAssocID="{81CBE32B-1792-4DD4-A342-FAD0F24B055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96E48-FB7F-495D-803A-752800746929}" type="pres">
      <dgm:prSet presAssocID="{81CBE32B-1792-4DD4-A342-FAD0F24B055D}" presName="accent_2" presStyleCnt="0"/>
      <dgm:spPr/>
    </dgm:pt>
    <dgm:pt modelId="{B55139D6-3B1B-44E2-9144-0C03751EF486}" type="pres">
      <dgm:prSet presAssocID="{81CBE32B-1792-4DD4-A342-FAD0F24B055D}" presName="accentRepeatNode" presStyleLbl="solidFgAcc1" presStyleIdx="1" presStyleCnt="4"/>
      <dgm:spPr/>
    </dgm:pt>
    <dgm:pt modelId="{B3C2EE6A-ED58-4836-B0F3-67B6F858E092}" type="pres">
      <dgm:prSet presAssocID="{7413F213-A542-49C3-9ADB-31F74ACDE1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B027B-4479-4411-88AF-40F33357D083}" type="pres">
      <dgm:prSet presAssocID="{7413F213-A542-49C3-9ADB-31F74ACDE121}" presName="accent_3" presStyleCnt="0"/>
      <dgm:spPr/>
    </dgm:pt>
    <dgm:pt modelId="{68256139-AC33-4591-8082-6D7DC33B49C8}" type="pres">
      <dgm:prSet presAssocID="{7413F213-A542-49C3-9ADB-31F74ACDE121}" presName="accentRepeatNode" presStyleLbl="solidFgAcc1" presStyleIdx="2" presStyleCnt="4"/>
      <dgm:spPr/>
    </dgm:pt>
    <dgm:pt modelId="{004A0588-7C87-4F6D-A353-A8E615A12E8D}" type="pres">
      <dgm:prSet presAssocID="{B0F967D7-4E96-49EC-B9C4-9DFF38F62A0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75848-04E6-4F0E-A669-55DC96C37316}" type="pres">
      <dgm:prSet presAssocID="{B0F967D7-4E96-49EC-B9C4-9DFF38F62A06}" presName="accent_4" presStyleCnt="0"/>
      <dgm:spPr/>
    </dgm:pt>
    <dgm:pt modelId="{3FA06651-81C1-42F8-BC8C-310D410AD6BA}" type="pres">
      <dgm:prSet presAssocID="{B0F967D7-4E96-49EC-B9C4-9DFF38F62A06}" presName="accentRepeatNode" presStyleLbl="solidFgAcc1" presStyleIdx="3" presStyleCnt="4"/>
      <dgm:spPr/>
    </dgm:pt>
  </dgm:ptLst>
  <dgm:cxnLst>
    <dgm:cxn modelId="{77AE8DA1-926D-46A3-9C0A-30DBFBB5AF53}" type="presOf" srcId="{7413F213-A542-49C3-9ADB-31F74ACDE121}" destId="{B3C2EE6A-ED58-4836-B0F3-67B6F858E092}" srcOrd="0" destOrd="0" presId="urn:microsoft.com/office/officeart/2008/layout/VerticalCurvedList"/>
    <dgm:cxn modelId="{FF744868-433F-435E-8220-51DA641DB9EC}" type="presOf" srcId="{B0F967D7-4E96-49EC-B9C4-9DFF38F62A06}" destId="{004A0588-7C87-4F6D-A353-A8E615A12E8D}" srcOrd="0" destOrd="0" presId="urn:microsoft.com/office/officeart/2008/layout/VerticalCurvedList"/>
    <dgm:cxn modelId="{BE4FE5DD-00E8-40B1-B366-118837BD6CB1}" type="presOf" srcId="{BF57A602-F847-49E7-8277-2780F7BE05B2}" destId="{3F284A7D-3018-4AC7-A477-CD41111A7498}" srcOrd="0" destOrd="0" presId="urn:microsoft.com/office/officeart/2008/layout/VerticalCurvedList"/>
    <dgm:cxn modelId="{29F4A789-5039-42F4-A533-DF769138F029}" type="presOf" srcId="{81CBE32B-1792-4DD4-A342-FAD0F24B055D}" destId="{8D87471C-DC1A-4A5A-999E-C0DB393301C4}" srcOrd="0" destOrd="0" presId="urn:microsoft.com/office/officeart/2008/layout/VerticalCurvedList"/>
    <dgm:cxn modelId="{ABCB5AF3-3E63-4D9D-B377-969798C2B49E}" srcId="{66E9585E-9F15-48CB-B6D9-5B966F1109A8}" destId="{BF57A602-F847-49E7-8277-2780F7BE05B2}" srcOrd="0" destOrd="0" parTransId="{1A8535CC-E198-499B-BB30-3E5FBC805F47}" sibTransId="{4EFC700C-FB2E-4436-A75C-6031B9509A0E}"/>
    <dgm:cxn modelId="{7CAE28BA-ED27-490D-89E9-6D443AEDA555}" type="presOf" srcId="{66E9585E-9F15-48CB-B6D9-5B966F1109A8}" destId="{16BC9395-F964-4AD4-A06E-20F504A0AC68}" srcOrd="0" destOrd="0" presId="urn:microsoft.com/office/officeart/2008/layout/VerticalCurvedList"/>
    <dgm:cxn modelId="{CC84C10A-25BE-4F12-A009-BCC239DD4144}" srcId="{66E9585E-9F15-48CB-B6D9-5B966F1109A8}" destId="{B0F967D7-4E96-49EC-B9C4-9DFF38F62A06}" srcOrd="3" destOrd="0" parTransId="{150A1E9D-8FB1-40C4-816C-C3AAA5BC68BB}" sibTransId="{9AE6503D-D8F2-4EE3-AD53-A2CEC9C4E6F9}"/>
    <dgm:cxn modelId="{CB986604-8AEA-44D2-86AE-F315C44C0F4D}" type="presOf" srcId="{4EFC700C-FB2E-4436-A75C-6031B9509A0E}" destId="{5C455D1F-FE09-4459-87B7-A5122A9232EC}" srcOrd="0" destOrd="0" presId="urn:microsoft.com/office/officeart/2008/layout/VerticalCurvedList"/>
    <dgm:cxn modelId="{1FA622CD-D4F0-43B7-B430-79AF349BE65A}" srcId="{66E9585E-9F15-48CB-B6D9-5B966F1109A8}" destId="{7413F213-A542-49C3-9ADB-31F74ACDE121}" srcOrd="2" destOrd="0" parTransId="{502D0E7E-1A5A-4758-976A-178B7159838C}" sibTransId="{626AAE9A-D10E-428C-9AC7-FB6B5332B71C}"/>
    <dgm:cxn modelId="{B683FDE5-2592-40E9-83C2-1D5804AE2FB2}" srcId="{66E9585E-9F15-48CB-B6D9-5B966F1109A8}" destId="{81CBE32B-1792-4DD4-A342-FAD0F24B055D}" srcOrd="1" destOrd="0" parTransId="{1EBC172E-260E-40B7-B0ED-7A0D3194E506}" sibTransId="{B5EE826F-4A33-44BE-A2BD-B044DDEFA8E9}"/>
    <dgm:cxn modelId="{788ABB49-C082-44CE-ACAE-4AA4C2BD10A7}" type="presParOf" srcId="{16BC9395-F964-4AD4-A06E-20F504A0AC68}" destId="{23D8ABFD-93C5-4EB3-843F-E63A95DF90E4}" srcOrd="0" destOrd="0" presId="urn:microsoft.com/office/officeart/2008/layout/VerticalCurvedList"/>
    <dgm:cxn modelId="{96BE66FB-49D1-43EF-B23E-BB9A143A0335}" type="presParOf" srcId="{23D8ABFD-93C5-4EB3-843F-E63A95DF90E4}" destId="{E109E5A8-AF2E-4236-AF6C-4E402E1A0905}" srcOrd="0" destOrd="0" presId="urn:microsoft.com/office/officeart/2008/layout/VerticalCurvedList"/>
    <dgm:cxn modelId="{FE8BFCC7-7124-4196-A3AD-7503B8C5D7FD}" type="presParOf" srcId="{E109E5A8-AF2E-4236-AF6C-4E402E1A0905}" destId="{86D72D74-93F9-41FC-80E7-4D0598CB111A}" srcOrd="0" destOrd="0" presId="urn:microsoft.com/office/officeart/2008/layout/VerticalCurvedList"/>
    <dgm:cxn modelId="{060B102A-5615-4D96-85FB-E2512B400975}" type="presParOf" srcId="{E109E5A8-AF2E-4236-AF6C-4E402E1A0905}" destId="{5C455D1F-FE09-4459-87B7-A5122A9232EC}" srcOrd="1" destOrd="0" presId="urn:microsoft.com/office/officeart/2008/layout/VerticalCurvedList"/>
    <dgm:cxn modelId="{ECD09255-5973-4530-BBA9-6B802CCF7E03}" type="presParOf" srcId="{E109E5A8-AF2E-4236-AF6C-4E402E1A0905}" destId="{9963911A-2AA8-45FE-A2F5-57524FCCA93B}" srcOrd="2" destOrd="0" presId="urn:microsoft.com/office/officeart/2008/layout/VerticalCurvedList"/>
    <dgm:cxn modelId="{C357F83E-E45C-44D3-A2C2-C2D6A2A1655F}" type="presParOf" srcId="{E109E5A8-AF2E-4236-AF6C-4E402E1A0905}" destId="{BAA4B594-2E5F-41DB-8379-5B0AACFE6F6C}" srcOrd="3" destOrd="0" presId="urn:microsoft.com/office/officeart/2008/layout/VerticalCurvedList"/>
    <dgm:cxn modelId="{6727489C-C149-4BF1-9446-3F23A185BAEF}" type="presParOf" srcId="{23D8ABFD-93C5-4EB3-843F-E63A95DF90E4}" destId="{3F284A7D-3018-4AC7-A477-CD41111A7498}" srcOrd="1" destOrd="0" presId="urn:microsoft.com/office/officeart/2008/layout/VerticalCurvedList"/>
    <dgm:cxn modelId="{9616B4B5-C070-490A-AA43-EB6395A015D0}" type="presParOf" srcId="{23D8ABFD-93C5-4EB3-843F-E63A95DF90E4}" destId="{80AA30CB-C565-4458-846C-8FE17BB793F2}" srcOrd="2" destOrd="0" presId="urn:microsoft.com/office/officeart/2008/layout/VerticalCurvedList"/>
    <dgm:cxn modelId="{2259E7FE-3C1A-4133-BC3D-358213A9A26E}" type="presParOf" srcId="{80AA30CB-C565-4458-846C-8FE17BB793F2}" destId="{E8C36429-1887-4EF7-AFAF-ABB028CF8D7D}" srcOrd="0" destOrd="0" presId="urn:microsoft.com/office/officeart/2008/layout/VerticalCurvedList"/>
    <dgm:cxn modelId="{C60A2179-9E2B-486F-A9CB-69AF4F3EFA34}" type="presParOf" srcId="{23D8ABFD-93C5-4EB3-843F-E63A95DF90E4}" destId="{8D87471C-DC1A-4A5A-999E-C0DB393301C4}" srcOrd="3" destOrd="0" presId="urn:microsoft.com/office/officeart/2008/layout/VerticalCurvedList"/>
    <dgm:cxn modelId="{CACF80A9-5946-4CF3-98B7-D7C151175FB2}" type="presParOf" srcId="{23D8ABFD-93C5-4EB3-843F-E63A95DF90E4}" destId="{CF596E48-FB7F-495D-803A-752800746929}" srcOrd="4" destOrd="0" presId="urn:microsoft.com/office/officeart/2008/layout/VerticalCurvedList"/>
    <dgm:cxn modelId="{F997A369-2A26-4972-87E6-552749949BBF}" type="presParOf" srcId="{CF596E48-FB7F-495D-803A-752800746929}" destId="{B55139D6-3B1B-44E2-9144-0C03751EF486}" srcOrd="0" destOrd="0" presId="urn:microsoft.com/office/officeart/2008/layout/VerticalCurvedList"/>
    <dgm:cxn modelId="{E3CC188E-7852-4BE7-B3F4-5DD4BE0CB126}" type="presParOf" srcId="{23D8ABFD-93C5-4EB3-843F-E63A95DF90E4}" destId="{B3C2EE6A-ED58-4836-B0F3-67B6F858E092}" srcOrd="5" destOrd="0" presId="urn:microsoft.com/office/officeart/2008/layout/VerticalCurvedList"/>
    <dgm:cxn modelId="{8317D87F-ADBB-40A4-989E-DD482B52299B}" type="presParOf" srcId="{23D8ABFD-93C5-4EB3-843F-E63A95DF90E4}" destId="{54FB027B-4479-4411-88AF-40F33357D083}" srcOrd="6" destOrd="0" presId="urn:microsoft.com/office/officeart/2008/layout/VerticalCurvedList"/>
    <dgm:cxn modelId="{4B8DE9B6-22D3-48DC-A7C2-4621A253E7B4}" type="presParOf" srcId="{54FB027B-4479-4411-88AF-40F33357D083}" destId="{68256139-AC33-4591-8082-6D7DC33B49C8}" srcOrd="0" destOrd="0" presId="urn:microsoft.com/office/officeart/2008/layout/VerticalCurvedList"/>
    <dgm:cxn modelId="{56B80ADD-B27A-4827-B08B-49B5C1136295}" type="presParOf" srcId="{23D8ABFD-93C5-4EB3-843F-E63A95DF90E4}" destId="{004A0588-7C87-4F6D-A353-A8E615A12E8D}" srcOrd="7" destOrd="0" presId="urn:microsoft.com/office/officeart/2008/layout/VerticalCurvedList"/>
    <dgm:cxn modelId="{AF97E881-B327-459B-A4A4-AE155622CBD6}" type="presParOf" srcId="{23D8ABFD-93C5-4EB3-843F-E63A95DF90E4}" destId="{22475848-04E6-4F0E-A669-55DC96C37316}" srcOrd="8" destOrd="0" presId="urn:microsoft.com/office/officeart/2008/layout/VerticalCurvedList"/>
    <dgm:cxn modelId="{D2F41EE9-EF09-490F-8FD7-1142AB3BF0BF}" type="presParOf" srcId="{22475848-04E6-4F0E-A669-55DC96C37316}" destId="{3FA06651-81C1-42F8-BC8C-310D410AD6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A3ED-6891-4F5C-ADA6-52D3E3E4F203}">
      <dsp:nvSpPr>
        <dsp:cNvPr id="0" name=""/>
        <dsp:cNvSpPr/>
      </dsp:nvSpPr>
      <dsp:spPr>
        <a:xfrm>
          <a:off x="969701" y="0"/>
          <a:ext cx="4959119" cy="49591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8D4C-0E29-4CD5-8674-F85642C15735}">
      <dsp:nvSpPr>
        <dsp:cNvPr id="0" name=""/>
        <dsp:cNvSpPr/>
      </dsp:nvSpPr>
      <dsp:spPr>
        <a:xfrm>
          <a:off x="1261424" y="110265"/>
          <a:ext cx="7228600" cy="797775"/>
        </a:xfrm>
        <a:prstGeom prst="roundRect">
          <a:avLst/>
        </a:prstGeom>
        <a:gradFill rotWithShape="0">
          <a:gsLst>
            <a:gs pos="0">
              <a:srgbClr val="00B050"/>
            </a:gs>
            <a:gs pos="33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24 июля 2007 года № 209-ФЗ «О развитии малого и среднего предпринимательства в Российской Федерации»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0368" y="149209"/>
        <a:ext cx="7150712" cy="719887"/>
      </dsp:txXfrm>
    </dsp:sp>
    <dsp:sp modelId="{171133D1-40A8-4569-9AD9-51EF3BCA722F}">
      <dsp:nvSpPr>
        <dsp:cNvPr id="0" name=""/>
        <dsp:cNvSpPr/>
      </dsp:nvSpPr>
      <dsp:spPr>
        <a:xfrm>
          <a:off x="1284923" y="1084973"/>
          <a:ext cx="7236787" cy="1731647"/>
        </a:xfrm>
        <a:prstGeom prst="roundRect">
          <a:avLst/>
        </a:prstGeom>
        <a:gradFill rotWithShape="0">
          <a:gsLst>
            <a:gs pos="0">
              <a:srgbClr val="00B050"/>
            </a:gs>
            <a:gs pos="2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Тазовского района от 01 апреля 2021 года № 277-п «Об утверждении Порядка формирования, ведения и обязательного опубликования перечня муниципального имущества,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предпринимательства, организаций, образующих инфраструктуру поддержки субъектов малого и среднего предпринимательства, и физических лиц, не являющихся индивидуальными предпринимателями и применяющих специальный налоговый режим «Налог на профессиональный доход»), предусмотренного частью 4 статьи 18 ФЗ от 24.07.2007 г. № 209-ФЗ «О развитии малого и среднего предпринимательства в Российской Федерации»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455" y="1169505"/>
        <a:ext cx="7067723" cy="1562583"/>
      </dsp:txXfrm>
    </dsp:sp>
    <dsp:sp modelId="{DAE290AE-023B-4558-86B9-59E63E8115EB}">
      <dsp:nvSpPr>
        <dsp:cNvPr id="0" name=""/>
        <dsp:cNvSpPr/>
      </dsp:nvSpPr>
      <dsp:spPr>
        <a:xfrm>
          <a:off x="1286180" y="2962291"/>
          <a:ext cx="7201716" cy="1381900"/>
        </a:xfrm>
        <a:prstGeom prst="roundRect">
          <a:avLst/>
        </a:prstGeom>
        <a:gradFill rotWithShape="0">
          <a:gsLst>
            <a:gs pos="0">
              <a:srgbClr val="00B050"/>
            </a:gs>
            <a:gs pos="2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Тазовского района от 11 июня 2020 года № 480 «Об утверждении </a:t>
          </a:r>
          <a:r>
            <a:rPr lang="ru-RU" sz="1200" kern="1200" dirty="0" smtClean="0"/>
            <a:t>Положения о порядке и условиях предоставления в аренду муниципального имущества, </a:t>
          </a:r>
          <a:r>
            <a:rPr lang="ru-RU" sz="1200" kern="1200" dirty="0" err="1" smtClean="0"/>
            <a:t>включенного</a:t>
          </a:r>
          <a:r>
            <a:rPr lang="ru-RU" sz="1200" kern="1200" dirty="0" smtClean="0"/>
            <a:t> в Перечень муниципального имущества,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39" y="3029750"/>
        <a:ext cx="7066798" cy="124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203D0-CB01-4567-A45C-AD43253C180B}">
      <dsp:nvSpPr>
        <dsp:cNvPr id="0" name=""/>
        <dsp:cNvSpPr/>
      </dsp:nvSpPr>
      <dsp:spPr>
        <a:xfrm>
          <a:off x="4559514" y="-179750"/>
          <a:ext cx="1995659" cy="119417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Льготная ставка арендной платы</a:t>
          </a:r>
          <a:endParaRPr lang="ru-RU" sz="16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851771" y="-4867"/>
        <a:ext cx="1411145" cy="844410"/>
      </dsp:txXfrm>
    </dsp:sp>
    <dsp:sp modelId="{4C096065-CF60-4607-B499-F18B7D2E68A5}">
      <dsp:nvSpPr>
        <dsp:cNvPr id="0" name=""/>
        <dsp:cNvSpPr/>
      </dsp:nvSpPr>
      <dsp:spPr>
        <a:xfrm rot="265808">
          <a:off x="6623582" y="559867"/>
          <a:ext cx="823709" cy="3621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23598" y="566689"/>
        <a:ext cx="812845" cy="21728"/>
      </dsp:txXfrm>
    </dsp:sp>
    <dsp:sp modelId="{2EB94228-EB50-4945-8895-8C3DA2343E7E}">
      <dsp:nvSpPr>
        <dsp:cNvPr id="0" name=""/>
        <dsp:cNvSpPr/>
      </dsp:nvSpPr>
      <dsp:spPr>
        <a:xfrm>
          <a:off x="7541380" y="205996"/>
          <a:ext cx="2043101" cy="107596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Без посредников напрямую у собственника</a:t>
          </a:r>
          <a:endParaRPr lang="ru-RU" sz="16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840585" y="363567"/>
        <a:ext cx="1444691" cy="760821"/>
      </dsp:txXfrm>
    </dsp:sp>
    <dsp:sp modelId="{D83C4239-32AD-4F20-8C62-8C8C0C172BDC}">
      <dsp:nvSpPr>
        <dsp:cNvPr id="0" name=""/>
        <dsp:cNvSpPr/>
      </dsp:nvSpPr>
      <dsp:spPr>
        <a:xfrm rot="8387815" flipV="1">
          <a:off x="8337550" y="1523163"/>
          <a:ext cx="353930" cy="4408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8349213" y="1527711"/>
        <a:ext cx="340705" cy="26450"/>
      </dsp:txXfrm>
    </dsp:sp>
    <dsp:sp modelId="{6B47FF8F-38CB-46DE-82AD-466C973949E9}">
      <dsp:nvSpPr>
        <dsp:cNvPr id="0" name=""/>
        <dsp:cNvSpPr/>
      </dsp:nvSpPr>
      <dsp:spPr>
        <a:xfrm>
          <a:off x="7370438" y="1824661"/>
          <a:ext cx="2179849" cy="123341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Торги только среди субъектов МСП и самозанятых</a:t>
          </a:r>
          <a:endParaRPr lang="ru-RU" sz="16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689669" y="2005290"/>
        <a:ext cx="1541387" cy="872155"/>
      </dsp:txXfrm>
    </dsp:sp>
    <dsp:sp modelId="{AE256979-4AC1-4458-AB86-DC11A5E7A54A}">
      <dsp:nvSpPr>
        <dsp:cNvPr id="0" name=""/>
        <dsp:cNvSpPr/>
      </dsp:nvSpPr>
      <dsp:spPr>
        <a:xfrm rot="10851504" flipV="1">
          <a:off x="4912833" y="2612699"/>
          <a:ext cx="1700478" cy="4376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925962" y="2621550"/>
        <a:ext cx="1687348" cy="26260"/>
      </dsp:txXfrm>
    </dsp:sp>
    <dsp:sp modelId="{885E7FF3-48F6-4B68-AEE1-71607C94809E}">
      <dsp:nvSpPr>
        <dsp:cNvPr id="0" name=""/>
        <dsp:cNvSpPr/>
      </dsp:nvSpPr>
      <dsp:spPr>
        <a:xfrm>
          <a:off x="1544153" y="1734375"/>
          <a:ext cx="2617838" cy="142362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выкупа имущества в случаях, установленных законом</a:t>
          </a:r>
          <a:endParaRPr lang="ru-RU" sz="16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927526" y="1942860"/>
        <a:ext cx="1851092" cy="1006655"/>
      </dsp:txXfrm>
    </dsp:sp>
    <dsp:sp modelId="{077BC829-BDC4-4CE0-9D29-82DA02535FAA}">
      <dsp:nvSpPr>
        <dsp:cNvPr id="0" name=""/>
        <dsp:cNvSpPr/>
      </dsp:nvSpPr>
      <dsp:spPr>
        <a:xfrm rot="14463019" flipV="1">
          <a:off x="2527354" y="1510082"/>
          <a:ext cx="265991" cy="4376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37097" y="1524580"/>
        <a:ext cx="252861" cy="26260"/>
      </dsp:txXfrm>
    </dsp:sp>
    <dsp:sp modelId="{B6F06837-E448-43FE-A88E-6C7C4E0E8ED4}">
      <dsp:nvSpPr>
        <dsp:cNvPr id="0" name=""/>
        <dsp:cNvSpPr/>
      </dsp:nvSpPr>
      <dsp:spPr>
        <a:xfrm>
          <a:off x="1491218" y="221088"/>
          <a:ext cx="2135243" cy="102894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Аренда на длительный срок</a:t>
          </a:r>
          <a:endParaRPr lang="ru-RU" sz="16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803917" y="371774"/>
        <a:ext cx="1509845" cy="727575"/>
      </dsp:txXfrm>
    </dsp:sp>
    <dsp:sp modelId="{8AAB22BB-B6C9-40F3-967E-B049B0260570}">
      <dsp:nvSpPr>
        <dsp:cNvPr id="0" name=""/>
        <dsp:cNvSpPr/>
      </dsp:nvSpPr>
      <dsp:spPr>
        <a:xfrm rot="21537270" flipV="1">
          <a:off x="3664663" y="552924"/>
          <a:ext cx="817795" cy="4376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10800000">
        <a:off x="3664664" y="561797"/>
        <a:ext cx="804665" cy="26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55D1F-FE09-4459-87B7-A5122A9232EC}">
      <dsp:nvSpPr>
        <dsp:cNvPr id="0" name=""/>
        <dsp:cNvSpPr/>
      </dsp:nvSpPr>
      <dsp:spPr>
        <a:xfrm>
          <a:off x="-2182850" y="-337798"/>
          <a:ext cx="2608145" cy="2608145"/>
        </a:xfrm>
        <a:prstGeom prst="blockArc">
          <a:avLst>
            <a:gd name="adj1" fmla="val 18900000"/>
            <a:gd name="adj2" fmla="val 2700000"/>
            <a:gd name="adj3" fmla="val 8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84A7D-3018-4AC7-A477-CD41111A7498}">
      <dsp:nvSpPr>
        <dsp:cNvPr id="0" name=""/>
        <dsp:cNvSpPr/>
      </dsp:nvSpPr>
      <dsp:spPr>
        <a:xfrm>
          <a:off x="223524" y="148574"/>
          <a:ext cx="8647432" cy="29730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первый год аренды - 0,4 к размеру арендной платы</a:t>
          </a:r>
          <a:endParaRPr lang="ru-RU" sz="1600" kern="1200" dirty="0"/>
        </a:p>
      </dsp:txBody>
      <dsp:txXfrm>
        <a:off x="223524" y="148574"/>
        <a:ext cx="8647432" cy="297303"/>
      </dsp:txXfrm>
    </dsp:sp>
    <dsp:sp modelId="{E8C36429-1887-4EF7-AFAF-ABB028CF8D7D}">
      <dsp:nvSpPr>
        <dsp:cNvPr id="0" name=""/>
        <dsp:cNvSpPr/>
      </dsp:nvSpPr>
      <dsp:spPr>
        <a:xfrm>
          <a:off x="37710" y="111411"/>
          <a:ext cx="371629" cy="37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471C-DC1A-4A5A-999E-C0DB393301C4}">
      <dsp:nvSpPr>
        <dsp:cNvPr id="0" name=""/>
        <dsp:cNvSpPr/>
      </dsp:nvSpPr>
      <dsp:spPr>
        <a:xfrm>
          <a:off x="393975" y="594606"/>
          <a:ext cx="8476981" cy="29730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 второй год аренды - 0,6 к размеру арендной платы</a:t>
          </a:r>
          <a:endParaRPr lang="ru-RU" sz="1600" kern="1200" dirty="0"/>
        </a:p>
      </dsp:txBody>
      <dsp:txXfrm>
        <a:off x="393975" y="594606"/>
        <a:ext cx="8476981" cy="297303"/>
      </dsp:txXfrm>
    </dsp:sp>
    <dsp:sp modelId="{B55139D6-3B1B-44E2-9144-0C03751EF486}">
      <dsp:nvSpPr>
        <dsp:cNvPr id="0" name=""/>
        <dsp:cNvSpPr/>
      </dsp:nvSpPr>
      <dsp:spPr>
        <a:xfrm>
          <a:off x="208160" y="557443"/>
          <a:ext cx="371629" cy="37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EE6A-ED58-4836-B0F3-67B6F858E092}">
      <dsp:nvSpPr>
        <dsp:cNvPr id="0" name=""/>
        <dsp:cNvSpPr/>
      </dsp:nvSpPr>
      <dsp:spPr>
        <a:xfrm>
          <a:off x="393975" y="1040638"/>
          <a:ext cx="8476981" cy="29730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третий год аренды - 0,8 к размеру арендной платы</a:t>
          </a:r>
          <a:endParaRPr lang="ru-RU" sz="1600" kern="1200" dirty="0"/>
        </a:p>
      </dsp:txBody>
      <dsp:txXfrm>
        <a:off x="393975" y="1040638"/>
        <a:ext cx="8476981" cy="297303"/>
      </dsp:txXfrm>
    </dsp:sp>
    <dsp:sp modelId="{68256139-AC33-4591-8082-6D7DC33B49C8}">
      <dsp:nvSpPr>
        <dsp:cNvPr id="0" name=""/>
        <dsp:cNvSpPr/>
      </dsp:nvSpPr>
      <dsp:spPr>
        <a:xfrm>
          <a:off x="208160" y="1003476"/>
          <a:ext cx="371629" cy="37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A0588-7C87-4F6D-A353-A8E615A12E8D}">
      <dsp:nvSpPr>
        <dsp:cNvPr id="0" name=""/>
        <dsp:cNvSpPr/>
      </dsp:nvSpPr>
      <dsp:spPr>
        <a:xfrm>
          <a:off x="223524" y="1486671"/>
          <a:ext cx="8647432" cy="29730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</a:t>
          </a:r>
          <a:r>
            <a:rPr lang="ru-RU" sz="1600" kern="1200" dirty="0" err="1" smtClean="0"/>
            <a:t>четвертый</a:t>
          </a:r>
          <a:r>
            <a:rPr lang="ru-RU" sz="1600" kern="1200" dirty="0" smtClean="0"/>
            <a:t> год аренды и далее - 1,0 к размеру арендной платы</a:t>
          </a:r>
          <a:endParaRPr lang="ru-RU" sz="1600" kern="1200" dirty="0"/>
        </a:p>
      </dsp:txBody>
      <dsp:txXfrm>
        <a:off x="223524" y="1486671"/>
        <a:ext cx="8647432" cy="297303"/>
      </dsp:txXfrm>
    </dsp:sp>
    <dsp:sp modelId="{3FA06651-81C1-42F8-BC8C-310D410AD6BA}">
      <dsp:nvSpPr>
        <dsp:cNvPr id="0" name=""/>
        <dsp:cNvSpPr/>
      </dsp:nvSpPr>
      <dsp:spPr>
        <a:xfrm>
          <a:off x="37710" y="1449508"/>
          <a:ext cx="371629" cy="37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7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287C-AAD1-4726-BB31-1E3192BA56BF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7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996B-0365-4ED9-8AB7-15748F4A8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9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7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9799C-0589-4220-86BB-42BC45731A85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7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A2AB-226A-45F1-B2C3-8F806138E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5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92179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84357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76536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968712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60892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53071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445249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937427" algn="l" defTabSz="9843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21" y="52323"/>
            <a:ext cx="9013371" cy="501914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1" y="2400299"/>
            <a:ext cx="6400800" cy="120015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492179" indent="0" algn="ctr">
              <a:buNone/>
            </a:lvl2pPr>
            <a:lvl3pPr marL="984357" indent="0" algn="ctr">
              <a:buNone/>
            </a:lvl3pPr>
            <a:lvl4pPr marL="1476536" indent="0" algn="ctr">
              <a:buNone/>
            </a:lvl4pPr>
            <a:lvl5pPr marL="1968712" indent="0" algn="ctr">
              <a:buNone/>
            </a:lvl5pPr>
            <a:lvl6pPr marL="2460892" indent="0" algn="ctr">
              <a:buNone/>
            </a:lvl6pPr>
            <a:lvl7pPr marL="2953071" indent="0" algn="ctr">
              <a:buNone/>
            </a:lvl7pPr>
            <a:lvl8pPr marL="3445249" indent="0" algn="ctr">
              <a:buNone/>
            </a:lvl8pPr>
            <a:lvl9pPr marL="393742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C015-36DD-442B-B4F0-7D0AA5AB91F9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5" y="1086979"/>
            <a:ext cx="9021538" cy="114551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5" y="1047549"/>
            <a:ext cx="9021538" cy="9043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5" y="2232485"/>
            <a:ext cx="9021538" cy="8290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54"/>
            <a:ext cx="8229600" cy="1102516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5993-1E01-462C-816D-6A5407C7A0EE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11680" cy="438864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1" y="205987"/>
            <a:ext cx="5562600" cy="438864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4746-5060-4DE5-A5BE-BDEA083F406D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1187-B13F-4387-966B-715C74425A47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1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21" y="52323"/>
            <a:ext cx="9013371" cy="501914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714376"/>
            <a:ext cx="7772400" cy="1021557"/>
          </a:xfrm>
        </p:spPr>
        <p:txBody>
          <a:bodyPr anchor="b" anchorCtr="0"/>
          <a:lstStyle>
            <a:lvl1pPr algn="l">
              <a:buNone/>
              <a:defRPr sz="43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1910957"/>
            <a:ext cx="7772400" cy="100369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1C6D-363F-4CEB-94DE-9D7DBB26A69F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5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7" y="1782625"/>
            <a:ext cx="9013514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55" y="1756109"/>
            <a:ext cx="9013779" cy="3429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10" y="1851660"/>
            <a:ext cx="9014620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4"/>
            <a:ext cx="457200" cy="3429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A20C-2B91-4D97-875F-178055103DDF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4" y="1085851"/>
            <a:ext cx="3749041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5" y="1085851"/>
            <a:ext cx="3749041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8437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8437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940-BA49-47DA-833D-D4105C1B87D3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5D04-690B-4968-B3AD-EAE05F908ACB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2B0-A7E6-4B7F-B12D-F9DB6036BC10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15" y="52318"/>
            <a:ext cx="9013371" cy="502005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3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4" y="1200152"/>
            <a:ext cx="1905001" cy="3371851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4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04B1-C4FF-4C4B-888C-D7332F0328AB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2"/>
            <a:ext cx="5715000" cy="3371851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5"/>
            <a:ext cx="7315200" cy="391715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72"/>
            <a:ext cx="7315200" cy="514351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DACA-02DE-4786-9470-02A0512D0FFD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4"/>
            <a:ext cx="457200" cy="3429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11" y="3512667"/>
            <a:ext cx="9006839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7" y="3487860"/>
            <a:ext cx="9006639" cy="3429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8" y="3579923"/>
            <a:ext cx="9006637" cy="3660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3" y="50005"/>
            <a:ext cx="9001872" cy="343614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15" y="52318"/>
            <a:ext cx="9013371" cy="502005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437" tIns="49217" rIns="98437" bIns="492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81"/>
            <a:ext cx="7772400" cy="857250"/>
          </a:xfrm>
          <a:prstGeom prst="rect">
            <a:avLst/>
          </a:prstGeom>
        </p:spPr>
        <p:txBody>
          <a:bodyPr lIns="98437" tIns="49217" rIns="98437" bIns="98437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1"/>
            <a:ext cx="7772400" cy="3429000"/>
          </a:xfrm>
          <a:prstGeom prst="rect">
            <a:avLst/>
          </a:prstGeom>
        </p:spPr>
        <p:txBody>
          <a:bodyPr lIns="98437" tIns="49217" rIns="98437" bIns="492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6" y="4643440"/>
            <a:ext cx="2476499" cy="357188"/>
          </a:xfrm>
          <a:prstGeom prst="rect">
            <a:avLst/>
          </a:prstGeom>
        </p:spPr>
        <p:txBody>
          <a:bodyPr lIns="98437" tIns="49217" rIns="98437" bIns="49217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C24C34E9-F3C3-443C-B038-DF36BE5FDFA3}" type="datetime1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1" y="4629150"/>
            <a:ext cx="3962400" cy="342900"/>
          </a:xfrm>
          <a:prstGeom prst="rect">
            <a:avLst/>
          </a:prstGeom>
        </p:spPr>
        <p:txBody>
          <a:bodyPr lIns="98437" tIns="49217" rIns="98437" bIns="49217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5307" indent="-295307" algn="l" rtl="0" eaLnBrk="1" latinLnBrk="0" hangingPunct="1">
        <a:spcBef>
          <a:spcPts val="624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90613" indent="-246090" algn="l" rtl="0" eaLnBrk="1" latinLnBrk="0" hangingPunct="1">
        <a:spcBef>
          <a:spcPts val="399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85920" indent="-246090" algn="l" rtl="0" eaLnBrk="1" latinLnBrk="0" hangingPunct="1">
        <a:spcBef>
          <a:spcPts val="39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228" indent="-246090" algn="l" rtl="0" eaLnBrk="1" latinLnBrk="0" hangingPunct="1">
        <a:spcBef>
          <a:spcPts val="399"/>
        </a:spcBef>
        <a:buClr>
          <a:schemeClr val="accent3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76536" indent="-246090" algn="l" rtl="0" eaLnBrk="1" latinLnBrk="0" hangingPunct="1">
        <a:spcBef>
          <a:spcPts val="399"/>
        </a:spcBef>
        <a:buClr>
          <a:schemeClr val="accent3"/>
        </a:buClr>
        <a:buFontTx/>
        <a:buChar char="o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71841" indent="-246090" algn="l" rtl="0" eaLnBrk="1" latinLnBrk="0" hangingPunct="1">
        <a:spcBef>
          <a:spcPts val="399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67150" indent="-246090" algn="l" rtl="0" eaLnBrk="1" latinLnBrk="0" hangingPunct="1">
        <a:spcBef>
          <a:spcPts val="399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362457" indent="-246090" algn="l" rtl="0" eaLnBrk="1" latinLnBrk="0" hangingPunct="1">
        <a:spcBef>
          <a:spcPts val="399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657763" indent="-246090" algn="l" rtl="0" eaLnBrk="1" latinLnBrk="0" hangingPunct="1">
        <a:spcBef>
          <a:spcPts val="399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3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7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3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5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74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ys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89" y="-1"/>
            <a:ext cx="97536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4" y="1869674"/>
            <a:ext cx="4464496" cy="391783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791" y="4002600"/>
            <a:ext cx="7560840" cy="927389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61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3823" y="4093431"/>
            <a:ext cx="6984776" cy="468727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Онлайн маркетинговая кампания для бизнеса</a:t>
            </a:r>
            <a:endParaRPr lang="ru-RU" sz="2400" b="1" dirty="0">
              <a:solidFill>
                <a:srgbClr val="E7E6E6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02849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МУНИЦИПАЛЬНЫЙ ОКРУГ</a:t>
            </a:r>
          </a:p>
          <a:p>
            <a:pPr algn="ctr"/>
            <a:r>
              <a:rPr lang="ru-RU" sz="2800" dirty="0" smtClean="0"/>
              <a:t>ТАЗОВСКИЙ РАЙОН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28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81365" y="1131590"/>
            <a:ext cx="4104456" cy="3448320"/>
          </a:xfrm>
          <a:prstGeom prst="roundRect">
            <a:avLst/>
          </a:prstGeom>
          <a:gradFill>
            <a:gsLst>
              <a:gs pos="0">
                <a:schemeClr val="accent1"/>
              </a:gs>
              <a:gs pos="45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69396" y="1992170"/>
            <a:ext cx="3651075" cy="2130721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остановочный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ЯНАО, Тазовский район, с. Газ-Сале,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Юбилейный, д. 11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Реестровый номер: 427403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0" y="51471"/>
            <a:ext cx="93610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рсеньева ЛИ\Desktop\Юбилей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1131590"/>
            <a:ext cx="4716017" cy="34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KA\Desktop\МСП\п. Элвг\3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314882"/>
            <a:ext cx="12241360" cy="54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" y="125205"/>
            <a:ext cx="1428259" cy="11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72" y="798281"/>
            <a:ext cx="6768753" cy="391783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73952" y="74404"/>
            <a:ext cx="7416828" cy="4729593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28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936778"/>
            <a:ext cx="6120683" cy="2592385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МСП – это хозяйствующие субъекты (юридические лица и индивидуальные предприниматели), отнесённые в соответствии с условиями, установленными Федеральным законом от 24 июля 2007 года № 209-ФЗ «О развитии малого и среднего предпринимательства в Российской Федерации», к малым предприятиям, в том числе 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средним предприятиям, сведения о которых внесены в единый реестр субъектов МСП.</a:t>
            </a:r>
          </a:p>
        </p:txBody>
      </p:sp>
    </p:spTree>
    <p:extLst>
      <p:ext uri="{BB962C8B-B14F-4D97-AF65-F5344CB8AC3E}">
        <p14:creationId xmlns:p14="http://schemas.microsoft.com/office/powerpoint/2010/main" val="4033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756649"/>
            <a:ext cx="126014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" y="113168"/>
            <a:ext cx="1368748" cy="11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4915864"/>
              </p:ext>
            </p:extLst>
          </p:nvPr>
        </p:nvGraphicFramePr>
        <p:xfrm>
          <a:off x="573483" y="41507"/>
          <a:ext cx="9649071" cy="49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90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" y="249445"/>
            <a:ext cx="1243775" cy="10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4734105"/>
              </p:ext>
            </p:extLst>
          </p:nvPr>
        </p:nvGraphicFramePr>
        <p:xfrm>
          <a:off x="-936605" y="1525676"/>
          <a:ext cx="10297144" cy="313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691680" y="409343"/>
            <a:ext cx="7272808" cy="7695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Преимущество работы с департаментом имущественных и земельных отношений </a:t>
            </a:r>
            <a:r>
              <a:rPr lang="ru-RU" sz="1800" b="1" strike="sngStrike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b="1" strike="sngStrike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Администрации Тазовского района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9" name="Picture 1" descr="i?id=2fcb3a07722c98b5b6b53771601f9232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49791"/>
            <a:ext cx="2583925" cy="1296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8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01" y="-164554"/>
            <a:ext cx="11080511" cy="54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" y="134154"/>
            <a:ext cx="1342866" cy="12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69000290"/>
              </p:ext>
            </p:extLst>
          </p:nvPr>
        </p:nvGraphicFramePr>
        <p:xfrm>
          <a:off x="755576" y="2427734"/>
          <a:ext cx="8892480" cy="193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835695" y="87478"/>
            <a:ext cx="7200801" cy="219623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79712" y="357512"/>
            <a:ext cx="6912768" cy="1576723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и условиях предоставления в аренду муниципального имущества,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Перечень муниципального имущества, предназначенного для передачи во владение и (или) в пользование субъектам малого и среднего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организациям, образующим инфраструктуру поддержки субъектов малого и среднего предпринимательства, утверждённого постановлением Администрации Тазовского района от 11 июня 2020 года № 480, при заключении с субъектами МСП договоров аренды в отношении имущества, включённого в перечень муниципального имущества для субъектов МСП, при определении арендной платы применяются следующие размеры льготной ставки арендной платы:</a:t>
            </a:r>
          </a:p>
        </p:txBody>
      </p:sp>
    </p:spTree>
    <p:extLst>
      <p:ext uri="{BB962C8B-B14F-4D97-AF65-F5344CB8AC3E}">
        <p14:creationId xmlns:p14="http://schemas.microsoft.com/office/powerpoint/2010/main" val="25064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871" y="0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505" y="21316"/>
            <a:ext cx="7856928" cy="653393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ctr"/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предоставления 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имущества, включённого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Перечень, </a:t>
            </a:r>
            <a:r>
              <a:rPr lang="ru-RU" sz="1800" b="1" strike="sngStrike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b="1" strike="sngStrike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аренду субъектам МСП, </a:t>
            </a:r>
            <a:r>
              <a:rPr lang="ru-RU" sz="18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самозанятым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гражданам</a:t>
            </a:r>
            <a:endParaRPr lang="ru-RU" sz="1800" b="1" dirty="0"/>
          </a:p>
        </p:txBody>
      </p:sp>
      <p:pic>
        <p:nvPicPr>
          <p:cNvPr id="7" name="Picture 2" descr="kisspng-microsoft-powerpoint-presentermedia-presentation-a-business-5ab819528504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85" y="1165374"/>
            <a:ext cx="266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021" y="987574"/>
            <a:ext cx="6192687" cy="3816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304" y="1131590"/>
            <a:ext cx="5793848" cy="15481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Договор аренды имущества заключается на срок не менее 5 лет.</a:t>
            </a:r>
            <a:endParaRPr lang="ru-RU" sz="2000" b="1" strike="sngStrike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Имущество предоставляется в пользование по результатам проведения аукциона.</a:t>
            </a:r>
            <a:endParaRPr lang="ru-RU" sz="2000" b="1" strike="sngStrike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304" y="2895786"/>
            <a:ext cx="5793848" cy="1692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Арендная плата рассчитывается как произведение месячной арендной платы, сложившейся по результатам торгов на право заключения договоров аренды, и льготной ставки арендной платы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ru-RU" sz="2000" b="1" strike="sngStrike" dirty="0">
              <a:solidFill>
                <a:schemeClr val="bg1"/>
              </a:solidFill>
            </a:endParaRPr>
          </a:p>
        </p:txBody>
      </p:sp>
      <p:pic>
        <p:nvPicPr>
          <p:cNvPr id="14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0" y="76871"/>
            <a:ext cx="93610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146304" y="4657726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" y="249445"/>
            <a:ext cx="1243775" cy="10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475656" y="393901"/>
            <a:ext cx="7272808" cy="790281"/>
            <a:chOff x="1137279" y="1037"/>
            <a:chExt cx="5897891" cy="79028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37279" y="1037"/>
              <a:ext cx="5897891" cy="79028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160426" y="24184"/>
              <a:ext cx="5851597" cy="743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u="sng" kern="12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Отчуждение имущества возможно при соблюдении следующих условий:</a:t>
              </a:r>
              <a:endParaRPr lang="ru-RU" sz="1800" u="sng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472228" y="2268047"/>
            <a:ext cx="790281" cy="653125"/>
          </a:xfrm>
          <a:prstGeom prst="roundRect">
            <a:avLst>
              <a:gd name="adj" fmla="val 1667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475942" y="1344184"/>
            <a:ext cx="790281" cy="653125"/>
          </a:xfrm>
          <a:prstGeom prst="roundRect">
            <a:avLst>
              <a:gd name="adj" fmla="val 166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1472227" y="3174864"/>
            <a:ext cx="790281" cy="653125"/>
          </a:xfrm>
          <a:prstGeom prst="roundRect">
            <a:avLst>
              <a:gd name="adj" fmla="val 166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1471463" y="4077060"/>
            <a:ext cx="790281" cy="653125"/>
          </a:xfrm>
          <a:prstGeom prst="roundRect">
            <a:avLst>
              <a:gd name="adj" fmla="val 166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1634036" y="1470689"/>
            <a:ext cx="4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endParaRPr lang="ru-RU" sz="2000" b="1" strike="sngStrike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4752" y="2371694"/>
            <a:ext cx="4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endParaRPr lang="ru-RU" sz="2000" b="1" strike="sngStrike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1531" y="3270891"/>
            <a:ext cx="4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endParaRPr lang="ru-RU" sz="2000" b="1" strike="sngStrike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4623" y="4134987"/>
            <a:ext cx="47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endParaRPr lang="ru-RU" sz="2000" b="1" strike="sngStrike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39752" y="1344184"/>
            <a:ext cx="3744416" cy="653125"/>
            <a:chOff x="2272825" y="32566"/>
            <a:chExt cx="5060192" cy="790281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272825" y="32566"/>
              <a:ext cx="5060192" cy="79028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311410" y="71150"/>
              <a:ext cx="4983022" cy="713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u="none" kern="12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нахождение во временном владении и (или) временном пользовании заявителя непрерывно в течение трёх и более лет на день подачи заявления;</a:t>
              </a:r>
              <a:endParaRPr lang="ru-RU" sz="1100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53185" y="2277541"/>
            <a:ext cx="3730983" cy="653125"/>
            <a:chOff x="1974977" y="1818684"/>
            <a:chExt cx="5060192" cy="790281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974977" y="1818684"/>
              <a:ext cx="5060192" cy="79028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013562" y="1857269"/>
              <a:ext cx="4983022" cy="713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нахождение в Перечне в течение пяти и более лет до дня подачи заявления; </a:t>
              </a:r>
              <a:endParaRPr lang="ru-RU" sz="1100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377198" y="3169640"/>
            <a:ext cx="3706970" cy="653125"/>
            <a:chOff x="1974977" y="2703799"/>
            <a:chExt cx="5060192" cy="790281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974977" y="2703799"/>
              <a:ext cx="5060192" cy="79028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013562" y="2742384"/>
              <a:ext cx="4983022" cy="713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отсутствие задолженности по арендной плате, неустойкам (штрафам, пеням) на день подачи заявителем заявления;</a:t>
              </a:r>
              <a:endParaRPr lang="ru-RU" sz="1100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384150" y="4097628"/>
            <a:ext cx="3700018" cy="653125"/>
            <a:chOff x="1974977" y="3588915"/>
            <a:chExt cx="5060192" cy="790281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974977" y="3588915"/>
              <a:ext cx="5060192" cy="79028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13562" y="3627500"/>
              <a:ext cx="4983022" cy="713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сведения о заявителе на день заключения договора купли-продажи арендуемого имущества не исключены из Единого реестра субъектов МСП – получателей поддержки</a:t>
              </a:r>
              <a:endParaRPr lang="ru-RU" sz="1100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pic>
        <p:nvPicPr>
          <p:cNvPr id="38" name="Picture 2" descr="d451ba6729652048697f17d6dc6d9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76072"/>
            <a:ext cx="2808312" cy="15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6228184" y="3169639"/>
            <a:ext cx="2808312" cy="156054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Правовое регулирование:</a:t>
            </a:r>
            <a:r>
              <a:rPr lang="ru-RU" sz="10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Федеральный закон от 22.07.2008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  <a:endParaRPr lang="ru-RU" sz="1000" b="1" strike="sngStrike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81365" y="981154"/>
            <a:ext cx="4104456" cy="3598756"/>
          </a:xfrm>
          <a:prstGeom prst="roundRect">
            <a:avLst/>
          </a:prstGeom>
          <a:gradFill>
            <a:gsLst>
              <a:gs pos="0">
                <a:schemeClr val="accent1"/>
              </a:gs>
              <a:gs pos="45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69397" y="1992170"/>
            <a:ext cx="3528392" cy="1853722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остановочный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ЯНАО, Тазовский район, с. Газ-Сале,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Мыльцева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9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Реестровый номер: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427405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рсеньева ЛИ\Desktop\Мыльцева 9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155"/>
            <a:ext cx="4656493" cy="3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0" y="51471"/>
            <a:ext cx="93610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Picture 2" descr="\\Sysadmin-pk\входящие администратор\БяткиевА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"/>
            <a:ext cx="11495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81365" y="981154"/>
            <a:ext cx="4104456" cy="3598756"/>
          </a:xfrm>
          <a:prstGeom prst="roundRect">
            <a:avLst/>
          </a:prstGeom>
          <a:gradFill>
            <a:gsLst>
              <a:gs pos="0">
                <a:schemeClr val="accent1"/>
              </a:gs>
              <a:gs pos="45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37" tIns="49217" rIns="98437" bIns="492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1992170"/>
            <a:ext cx="3816423" cy="1915277"/>
          </a:xfrm>
          <a:prstGeom prst="rect">
            <a:avLst/>
          </a:prstGeom>
          <a:noFill/>
        </p:spPr>
        <p:txBody>
          <a:bodyPr wrap="square" lIns="98437" tIns="49217" rIns="98437" bIns="49217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ЯНАО, Тазовский район,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Газ-Сале,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Геологоразведчиков.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Реестровый номер: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427404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Арсеньева ЛИ\Desktop\g703_tazovsky_raj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0" y="51471"/>
            <a:ext cx="93610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рсеньева ЛИ\Desktop\Геологоразведчи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" y="981154"/>
            <a:ext cx="4710112" cy="3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3707</TotalTime>
  <Words>687</Words>
  <Application>Microsoft Office PowerPoint</Application>
  <PresentationFormat>Экран (16:9)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Готовец Елена Николаевна</dc:creator>
  <cp:lastModifiedBy>Арсеньева ЛИ</cp:lastModifiedBy>
  <cp:revision>379</cp:revision>
  <cp:lastPrinted>2016-11-02T09:55:24Z</cp:lastPrinted>
  <dcterms:created xsi:type="dcterms:W3CDTF">2016-04-19T09:18:50Z</dcterms:created>
  <dcterms:modified xsi:type="dcterms:W3CDTF">2021-11-11T11:37:35Z</dcterms:modified>
</cp:coreProperties>
</file>