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notesMasterIdLst>
    <p:notesMasterId r:id="rId8"/>
  </p:notesMasterIdLst>
  <p:sldIdLst>
    <p:sldId id="1278" r:id="rId2"/>
    <p:sldId id="1273" r:id="rId3"/>
    <p:sldId id="1276" r:id="rId4"/>
    <p:sldId id="1277" r:id="rId5"/>
    <p:sldId id="1236" r:id="rId6"/>
    <p:sldId id="1218" r:id="rId7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56959F0-7127-4816-8F9D-4C6B637503BC}">
          <p14:sldIdLst>
            <p14:sldId id="1278"/>
            <p14:sldId id="1273"/>
            <p14:sldId id="1276"/>
            <p14:sldId id="1277"/>
            <p14:sldId id="1236"/>
            <p14:sldId id="121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66CC"/>
    <a:srgbClr val="0000FF"/>
    <a:srgbClr val="F71A09"/>
    <a:srgbClr val="E6F1F8"/>
    <a:srgbClr val="8EF7FA"/>
    <a:srgbClr val="CCCCFF"/>
    <a:srgbClr val="66CCFF"/>
    <a:srgbClr val="00FF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7" autoAdjust="0"/>
    <p:restoredTop sz="97263" autoAdjust="0"/>
  </p:normalViewPr>
  <p:slideViewPr>
    <p:cSldViewPr>
      <p:cViewPr varScale="1">
        <p:scale>
          <a:sx n="115" d="100"/>
          <a:sy n="115" d="100"/>
        </p:scale>
        <p:origin x="1044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51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2820"/>
    </p:cViewPr>
  </p:sorterViewPr>
  <p:notesViewPr>
    <p:cSldViewPr>
      <p:cViewPr varScale="1">
        <p:scale>
          <a:sx n="81" d="100"/>
          <a:sy n="81" d="100"/>
        </p:scale>
        <p:origin x="3996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9041B0-924E-4DFC-ADF6-9E1067FDC1C5}" type="doc">
      <dgm:prSet loTypeId="urn:microsoft.com/office/officeart/2009/3/layout/IncreasingArrowsProcess" loCatId="process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3A657AA-45A3-4D89-B990-40EFCBADB0B1}">
      <dgm:prSet phldrT="[Текст]" custT="1"/>
      <dgm:spPr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1.  Результат определения кадастровой стоимости</a:t>
          </a:r>
          <a:endParaRPr lang="ru-RU" sz="1400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8C4BDCDC-62D6-48CC-94F3-29D90B943759}" type="parTrans" cxnId="{36381B55-8339-4B73-8E1E-64E6E7BB8D13}">
      <dgm:prSet/>
      <dgm:spPr/>
      <dgm:t>
        <a:bodyPr/>
        <a:lstStyle/>
        <a:p>
          <a:endParaRPr lang="ru-RU"/>
        </a:p>
      </dgm:t>
    </dgm:pt>
    <dgm:pt modelId="{B5CD3222-C796-4FDC-B6D4-636B0B2DC770}" type="sibTrans" cxnId="{36381B55-8339-4B73-8E1E-64E6E7BB8D13}">
      <dgm:prSet/>
      <dgm:spPr/>
      <dgm:t>
        <a:bodyPr/>
        <a:lstStyle/>
        <a:p>
          <a:endParaRPr lang="ru-RU"/>
        </a:p>
      </dgm:t>
    </dgm:pt>
    <dgm:pt modelId="{B55FA58B-F090-4C1F-86F1-CB80290A9F27}">
      <dgm:prSet phldrT="[Текст]" custT="1"/>
      <dgm:spPr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endParaRPr lang="ru-RU" sz="1400" dirty="0"/>
        </a:p>
      </dgm:t>
    </dgm:pt>
    <dgm:pt modelId="{8A59085F-BC7D-4D82-B020-244594E8177F}" type="parTrans" cxnId="{B09A1240-9146-4A2B-AD19-5CD7B8E16ABE}">
      <dgm:prSet/>
      <dgm:spPr/>
      <dgm:t>
        <a:bodyPr/>
        <a:lstStyle/>
        <a:p>
          <a:endParaRPr lang="ru-RU"/>
        </a:p>
      </dgm:t>
    </dgm:pt>
    <dgm:pt modelId="{545C58A5-299A-490E-8436-CC87B8ED0059}" type="sibTrans" cxnId="{B09A1240-9146-4A2B-AD19-5CD7B8E16ABE}">
      <dgm:prSet/>
      <dgm:spPr/>
      <dgm:t>
        <a:bodyPr/>
        <a:lstStyle/>
        <a:p>
          <a:endParaRPr lang="ru-RU"/>
        </a:p>
      </dgm:t>
    </dgm:pt>
    <dgm:pt modelId="{3C7A4357-E519-4EA0-8C7F-4A63AAA9F4EF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2.  Проверка характеристик Объекта, с учетом которых была определена кадастровая стоимость</a:t>
          </a:r>
          <a:endParaRPr lang="ru-RU" sz="1400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6FD2533B-AADE-4F9A-A54E-21B226C964D2}" type="parTrans" cxnId="{EBBADF00-2052-4E7C-AE68-7B3B236E1FF6}">
      <dgm:prSet/>
      <dgm:spPr/>
      <dgm:t>
        <a:bodyPr/>
        <a:lstStyle/>
        <a:p>
          <a:endParaRPr lang="ru-RU"/>
        </a:p>
      </dgm:t>
    </dgm:pt>
    <dgm:pt modelId="{99A85567-7335-4CAD-BADF-0A3A7A295DDF}" type="sibTrans" cxnId="{EBBADF00-2052-4E7C-AE68-7B3B236E1FF6}">
      <dgm:prSet/>
      <dgm:spPr/>
      <dgm:t>
        <a:bodyPr/>
        <a:lstStyle/>
        <a:p>
          <a:endParaRPr lang="ru-RU"/>
        </a:p>
      </dgm:t>
    </dgm:pt>
    <dgm:pt modelId="{8FE26909-09EA-46E7-B3A1-0A7DDCCA88C8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Основным источником информации о характеристиках объектов оценки является Единый государственный реестр недвижимости (ЕГРН). Перечень объектов недвижимости, подлежащих государственной кадастровой оценке в 2021 году, был выгружен из ЕГРН по состоянию на 01.01.2021 и содержится в проекте отчета (Приложение 1 «Исходные данные»/1.3. Сведения об ОН, содержащихся в перечне/Исходный перечень ОКС.</a:t>
          </a:r>
          <a:r>
            <a:rPr lang="en-US" sz="14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xlsx</a:t>
          </a:r>
          <a:r>
            <a: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).</a:t>
          </a:r>
          <a:endParaRPr lang="ru-RU" sz="11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BB8CB0DE-B5F3-47AE-8B66-AF297D81E648}" type="parTrans" cxnId="{ECBB7630-B4EA-455F-874B-75318B03B557}">
      <dgm:prSet/>
      <dgm:spPr/>
      <dgm:t>
        <a:bodyPr/>
        <a:lstStyle/>
        <a:p>
          <a:endParaRPr lang="ru-RU"/>
        </a:p>
      </dgm:t>
    </dgm:pt>
    <dgm:pt modelId="{3AECD1C9-3BA2-4F75-B3B4-AA6799F18FD6}" type="sibTrans" cxnId="{ECBB7630-B4EA-455F-874B-75318B03B557}">
      <dgm:prSet/>
      <dgm:spPr/>
      <dgm:t>
        <a:bodyPr/>
        <a:lstStyle/>
        <a:p>
          <a:endParaRPr lang="ru-RU"/>
        </a:p>
      </dgm:t>
    </dgm:pt>
    <dgm:pt modelId="{E78477C5-E3A5-4B1F-93DE-74A6F461C2EC}">
      <dgm:prSet custT="1"/>
      <dgm:spPr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В рамках проведения кадастровой оценки использовались дополнительные иные источники информации (общедоступные источники, направление запросов, декларации, предоставленные правообладателями объектов недвижимости и др.)</a:t>
          </a:r>
          <a:endParaRPr lang="ru-RU" sz="14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375EA712-7AF1-4D5C-93EA-233B7761E562}" type="parTrans" cxnId="{16A1436E-92C5-4262-8534-EAE373DDC437}">
      <dgm:prSet/>
      <dgm:spPr/>
      <dgm:t>
        <a:bodyPr/>
        <a:lstStyle/>
        <a:p>
          <a:endParaRPr lang="ru-RU"/>
        </a:p>
      </dgm:t>
    </dgm:pt>
    <dgm:pt modelId="{5EDF8329-C679-483F-BC8A-9FDE9AAD4A65}" type="sibTrans" cxnId="{16A1436E-92C5-4262-8534-EAE373DDC437}">
      <dgm:prSet/>
      <dgm:spPr/>
      <dgm:t>
        <a:bodyPr/>
        <a:lstStyle/>
        <a:p>
          <a:endParaRPr lang="ru-RU"/>
        </a:p>
      </dgm:t>
    </dgm:pt>
    <dgm:pt modelId="{C6494DF1-53A7-4444-988B-651B837D30FD}">
      <dgm:prSet custT="1"/>
      <dgm:spPr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Данные сведения содержатся в Приложении 3 к проекту отчета «КС объектов недвижимости» (файл «Сведения о величине кадастровой стоимости.</a:t>
          </a:r>
          <a:r>
            <a:rPr lang="en-US" sz="14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xlsx</a:t>
          </a:r>
          <a:r>
            <a: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»)</a:t>
          </a:r>
        </a:p>
        <a:p>
          <a:pPr algn="ctr"/>
          <a:endParaRPr lang="ru-RU" sz="1400" dirty="0" smtClean="0">
            <a:latin typeface="PT Astra Serif" panose="020A0603040505020204" pitchFamily="18" charset="-52"/>
            <a:ea typeface="PT Astra Serif" panose="020A0603040505020204" pitchFamily="18" charset="-52"/>
          </a:endParaRPr>
        </a:p>
        <a:p>
          <a:pPr algn="ctr"/>
          <a:r>
            <a: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 </a:t>
          </a:r>
          <a:endParaRPr lang="ru-RU" sz="14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224FCE6F-FA68-4236-B648-85CE3B25E175}" type="parTrans" cxnId="{F3BDDC14-C1A7-466A-AAB7-F72511CB844D}">
      <dgm:prSet/>
      <dgm:spPr/>
      <dgm:t>
        <a:bodyPr/>
        <a:lstStyle/>
        <a:p>
          <a:endParaRPr lang="ru-RU"/>
        </a:p>
      </dgm:t>
    </dgm:pt>
    <dgm:pt modelId="{75D07932-F5CE-4532-BF49-611A37EC9EDE}" type="sibTrans" cxnId="{F3BDDC14-C1A7-466A-AAB7-F72511CB844D}">
      <dgm:prSet/>
      <dgm:spPr/>
      <dgm:t>
        <a:bodyPr/>
        <a:lstStyle/>
        <a:p>
          <a:endParaRPr lang="ru-RU"/>
        </a:p>
      </dgm:t>
    </dgm:pt>
    <dgm:pt modelId="{9C673559-0DD5-42D5-9AC0-F0BA23187F6D}" type="pres">
      <dgm:prSet presAssocID="{1A9041B0-924E-4DFC-ADF6-9E1067FDC1C5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85C99B8-CB77-4096-B2B7-512C6A30D898}" type="pres">
      <dgm:prSet presAssocID="{63A657AA-45A3-4D89-B990-40EFCBADB0B1}" presName="parentText1" presStyleLbl="node1" presStyleIdx="0" presStyleCnt="2" custScaleX="88430" custScaleY="130086" custLinFactNeighborX="1539" custLinFactNeighborY="-24828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4E4D7A-40D6-4F8F-A26C-043E92DD0E77}" type="pres">
      <dgm:prSet presAssocID="{63A657AA-45A3-4D89-B990-40EFCBADB0B1}" presName="childText1" presStyleLbl="solidAlignAcc1" presStyleIdx="0" presStyleCnt="2" custScaleX="60897" custScaleY="65000" custLinFactNeighborX="-4361" custLinFactNeighborY="-295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A3707-CC42-4481-838E-A5A0A0E07ED1}" type="pres">
      <dgm:prSet presAssocID="{3C7A4357-E519-4EA0-8C7F-4A63AAA9F4EF}" presName="parentText2" presStyleLbl="node1" presStyleIdx="1" presStyleCnt="2" custScaleX="133918" custScaleY="122628" custLinFactNeighborX="969" custLinFactNeighborY="3273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3230F9-2245-4DE8-A534-85CC389125D1}" type="pres">
      <dgm:prSet presAssocID="{3C7A4357-E519-4EA0-8C7F-4A63AAA9F4EF}" presName="childText2" presStyleLbl="solidAlignAcc1" presStyleIdx="1" presStyleCnt="2" custScaleX="126280" custScaleY="83035" custLinFactNeighborX="-6609" custLinFactNeighborY="71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AD40C8-2B38-4FD6-8C1A-935799F93644}" type="presOf" srcId="{E78477C5-E3A5-4B1F-93DE-74A6F461C2EC}" destId="{363230F9-2245-4DE8-A534-85CC389125D1}" srcOrd="0" destOrd="1" presId="urn:microsoft.com/office/officeart/2009/3/layout/IncreasingArrowsProcess"/>
    <dgm:cxn modelId="{16A1436E-92C5-4262-8534-EAE373DDC437}" srcId="{3C7A4357-E519-4EA0-8C7F-4A63AAA9F4EF}" destId="{E78477C5-E3A5-4B1F-93DE-74A6F461C2EC}" srcOrd="1" destOrd="0" parTransId="{375EA712-7AF1-4D5C-93EA-233B7761E562}" sibTransId="{5EDF8329-C679-483F-BC8A-9FDE9AAD4A65}"/>
    <dgm:cxn modelId="{CC873B9A-F866-4D8C-B544-B30AA0FB8581}" type="presOf" srcId="{63A657AA-45A3-4D89-B990-40EFCBADB0B1}" destId="{685C99B8-CB77-4096-B2B7-512C6A30D898}" srcOrd="0" destOrd="0" presId="urn:microsoft.com/office/officeart/2009/3/layout/IncreasingArrowsProcess"/>
    <dgm:cxn modelId="{B09A1240-9146-4A2B-AD19-5CD7B8E16ABE}" srcId="{63A657AA-45A3-4D89-B990-40EFCBADB0B1}" destId="{B55FA58B-F090-4C1F-86F1-CB80290A9F27}" srcOrd="0" destOrd="0" parTransId="{8A59085F-BC7D-4D82-B020-244594E8177F}" sibTransId="{545C58A5-299A-490E-8436-CC87B8ED0059}"/>
    <dgm:cxn modelId="{F3BDDC14-C1A7-466A-AAB7-F72511CB844D}" srcId="{63A657AA-45A3-4D89-B990-40EFCBADB0B1}" destId="{C6494DF1-53A7-4444-988B-651B837D30FD}" srcOrd="1" destOrd="0" parTransId="{224FCE6F-FA68-4236-B648-85CE3B25E175}" sibTransId="{75D07932-F5CE-4532-BF49-611A37EC9EDE}"/>
    <dgm:cxn modelId="{0E583707-7624-4789-8768-7FAFA98B3D0A}" type="presOf" srcId="{B55FA58B-F090-4C1F-86F1-CB80290A9F27}" destId="{A74E4D7A-40D6-4F8F-A26C-043E92DD0E77}" srcOrd="0" destOrd="0" presId="urn:microsoft.com/office/officeart/2009/3/layout/IncreasingArrowsProcess"/>
    <dgm:cxn modelId="{ECBB7630-B4EA-455F-874B-75318B03B557}" srcId="{3C7A4357-E519-4EA0-8C7F-4A63AAA9F4EF}" destId="{8FE26909-09EA-46E7-B3A1-0A7DDCCA88C8}" srcOrd="0" destOrd="0" parTransId="{BB8CB0DE-B5F3-47AE-8B66-AF297D81E648}" sibTransId="{3AECD1C9-3BA2-4F75-B3B4-AA6799F18FD6}"/>
    <dgm:cxn modelId="{CB70A0A2-4734-49B6-B5C3-D5E6741C385E}" type="presOf" srcId="{8FE26909-09EA-46E7-B3A1-0A7DDCCA88C8}" destId="{363230F9-2245-4DE8-A534-85CC389125D1}" srcOrd="0" destOrd="0" presId="urn:microsoft.com/office/officeart/2009/3/layout/IncreasingArrowsProcess"/>
    <dgm:cxn modelId="{958BFC67-ED50-42CD-8084-4B2A9E646162}" type="presOf" srcId="{3C7A4357-E519-4EA0-8C7F-4A63AAA9F4EF}" destId="{3FEA3707-CC42-4481-838E-A5A0A0E07ED1}" srcOrd="0" destOrd="0" presId="urn:microsoft.com/office/officeart/2009/3/layout/IncreasingArrowsProcess"/>
    <dgm:cxn modelId="{63A5D798-4D0D-4D0E-A470-4832FE602834}" type="presOf" srcId="{C6494DF1-53A7-4444-988B-651B837D30FD}" destId="{A74E4D7A-40D6-4F8F-A26C-043E92DD0E77}" srcOrd="0" destOrd="1" presId="urn:microsoft.com/office/officeart/2009/3/layout/IncreasingArrowsProcess"/>
    <dgm:cxn modelId="{36381B55-8339-4B73-8E1E-64E6E7BB8D13}" srcId="{1A9041B0-924E-4DFC-ADF6-9E1067FDC1C5}" destId="{63A657AA-45A3-4D89-B990-40EFCBADB0B1}" srcOrd="0" destOrd="0" parTransId="{8C4BDCDC-62D6-48CC-94F3-29D90B943759}" sibTransId="{B5CD3222-C796-4FDC-B6D4-636B0B2DC770}"/>
    <dgm:cxn modelId="{B4763183-EBB9-4315-AAA8-43636C9486B2}" type="presOf" srcId="{1A9041B0-924E-4DFC-ADF6-9E1067FDC1C5}" destId="{9C673559-0DD5-42D5-9AC0-F0BA23187F6D}" srcOrd="0" destOrd="0" presId="urn:microsoft.com/office/officeart/2009/3/layout/IncreasingArrowsProcess"/>
    <dgm:cxn modelId="{EBBADF00-2052-4E7C-AE68-7B3B236E1FF6}" srcId="{1A9041B0-924E-4DFC-ADF6-9E1067FDC1C5}" destId="{3C7A4357-E519-4EA0-8C7F-4A63AAA9F4EF}" srcOrd="1" destOrd="0" parTransId="{6FD2533B-AADE-4F9A-A54E-21B226C964D2}" sibTransId="{99A85567-7335-4CAD-BADF-0A3A7A295DDF}"/>
    <dgm:cxn modelId="{E9D61883-036E-48AE-8813-8FA015A4330B}" type="presParOf" srcId="{9C673559-0DD5-42D5-9AC0-F0BA23187F6D}" destId="{685C99B8-CB77-4096-B2B7-512C6A30D898}" srcOrd="0" destOrd="0" presId="urn:microsoft.com/office/officeart/2009/3/layout/IncreasingArrowsProcess"/>
    <dgm:cxn modelId="{CBB6EEDC-672F-46EC-80E6-2CBD7CE88A37}" type="presParOf" srcId="{9C673559-0DD5-42D5-9AC0-F0BA23187F6D}" destId="{A74E4D7A-40D6-4F8F-A26C-043E92DD0E77}" srcOrd="1" destOrd="0" presId="urn:microsoft.com/office/officeart/2009/3/layout/IncreasingArrowsProcess"/>
    <dgm:cxn modelId="{41F29506-F6BC-4DE7-B445-03528E8F5C5A}" type="presParOf" srcId="{9C673559-0DD5-42D5-9AC0-F0BA23187F6D}" destId="{3FEA3707-CC42-4481-838E-A5A0A0E07ED1}" srcOrd="2" destOrd="0" presId="urn:microsoft.com/office/officeart/2009/3/layout/IncreasingArrowsProcess"/>
    <dgm:cxn modelId="{1C825549-3571-4329-B736-D13C8D05C2DA}" type="presParOf" srcId="{9C673559-0DD5-42D5-9AC0-F0BA23187F6D}" destId="{363230F9-2245-4DE8-A534-85CC389125D1}" srcOrd="3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2B0D83-7E11-4B6C-9975-0B5EDB831422}" type="doc">
      <dgm:prSet loTypeId="urn:microsoft.com/office/officeart/2005/8/layout/StepDownProcess" loCatId="process" qsTypeId="urn:microsoft.com/office/officeart/2005/8/quickstyle/3d4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7C27FDD2-2A4A-4FA4-8EFB-6361E178D13B}">
      <dgm:prSet phldrT="[Текст]" custT="1"/>
      <dgm:spPr>
        <a:gradFill rotWithShape="0">
          <a:gsLst>
            <a:gs pos="16000">
              <a:schemeClr val="bg1">
                <a:lumMod val="65000"/>
              </a:schemeClr>
            </a:gs>
            <a:gs pos="36000">
              <a:schemeClr val="bg1">
                <a:lumMod val="75000"/>
              </a:schemeClr>
            </a:gs>
            <a:gs pos="82000">
              <a:schemeClr val="bg1">
                <a:lumMod val="95000"/>
              </a:schemeClr>
            </a:gs>
            <a:gs pos="61000">
              <a:schemeClr val="bg1">
                <a:lumMod val="85000"/>
              </a:schemeClr>
            </a:gs>
          </a:gsLst>
          <a:path path="circle">
            <a:fillToRect l="100000" t="100000"/>
          </a:path>
        </a:gra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1500" b="1" dirty="0" smtClean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Лично в ГБУ ЯНАО «ГКО» по адресу: ЯНАО, г. Салехард, ул. Комсомольская, д.13.                                                                  Справочный телефон:                          8-(34922) 5-08-11</a:t>
          </a:r>
          <a:endParaRPr lang="ru-RU" sz="1500" b="1" dirty="0">
            <a:solidFill>
              <a:schemeClr val="accent1">
                <a:lumMod val="50000"/>
              </a:schemeClr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A2295B67-F946-42E9-9A27-C86750F98368}" type="parTrans" cxnId="{EE327045-F98B-4D1A-BB71-2D1498280E0F}">
      <dgm:prSet/>
      <dgm:spPr/>
      <dgm:t>
        <a:bodyPr/>
        <a:lstStyle/>
        <a:p>
          <a:endParaRPr lang="ru-RU"/>
        </a:p>
      </dgm:t>
    </dgm:pt>
    <dgm:pt modelId="{81EA8B32-4365-4E98-8D6B-0F6FCFFD03E8}" type="sibTrans" cxnId="{EE327045-F98B-4D1A-BB71-2D1498280E0F}">
      <dgm:prSet/>
      <dgm:spPr/>
      <dgm:t>
        <a:bodyPr/>
        <a:lstStyle/>
        <a:p>
          <a:endParaRPr lang="ru-RU"/>
        </a:p>
      </dgm:t>
    </dgm:pt>
    <dgm:pt modelId="{16321346-2D19-4741-BDC8-0172BF3779FD}">
      <dgm:prSet phldrT="[Текст]"/>
      <dgm:spPr/>
      <dgm:t>
        <a:bodyPr/>
        <a:lstStyle/>
        <a:p>
          <a:endParaRPr lang="ru-RU" dirty="0"/>
        </a:p>
      </dgm:t>
    </dgm:pt>
    <dgm:pt modelId="{B01E4981-CC1B-43F2-AE32-785B8944A5BE}" type="parTrans" cxnId="{7C7B9F29-C0BA-4D44-A6CB-DE82952208F0}">
      <dgm:prSet/>
      <dgm:spPr/>
      <dgm:t>
        <a:bodyPr/>
        <a:lstStyle/>
        <a:p>
          <a:endParaRPr lang="ru-RU"/>
        </a:p>
      </dgm:t>
    </dgm:pt>
    <dgm:pt modelId="{99D728F0-24C9-461B-BC76-AC78F086B665}" type="sibTrans" cxnId="{7C7B9F29-C0BA-4D44-A6CB-DE82952208F0}">
      <dgm:prSet/>
      <dgm:spPr/>
      <dgm:t>
        <a:bodyPr/>
        <a:lstStyle/>
        <a:p>
          <a:endParaRPr lang="ru-RU"/>
        </a:p>
      </dgm:t>
    </dgm:pt>
    <dgm:pt modelId="{6D82BE79-BA0E-4C2B-B9D3-C141F30A3D98}">
      <dgm:prSet phldrT="[Текст]" custT="1"/>
      <dgm:spPr>
        <a:gradFill rotWithShape="0">
          <a:gsLst>
            <a:gs pos="16000">
              <a:schemeClr val="bg1">
                <a:lumMod val="65000"/>
              </a:schemeClr>
            </a:gs>
            <a:gs pos="36000">
              <a:schemeClr val="bg1">
                <a:lumMod val="75000"/>
              </a:schemeClr>
            </a:gs>
            <a:gs pos="82000">
              <a:schemeClr val="bg1">
                <a:lumMod val="95000"/>
              </a:schemeClr>
            </a:gs>
            <a:gs pos="61000">
              <a:schemeClr val="bg1">
                <a:lumMod val="85000"/>
              </a:schemeClr>
            </a:gs>
          </a:gsLst>
          <a:path path="circle">
            <a:fillToRect l="100000" t="100000"/>
          </a:path>
        </a:gra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1500" b="1" dirty="0" smtClean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Направить почтовым отправлением, по адресу:                                                 г. Салехард, абонентский ящик № 1/38, ЯНАО, 629008</a:t>
          </a:r>
          <a:endParaRPr lang="ru-RU" sz="1500" b="1" dirty="0">
            <a:solidFill>
              <a:schemeClr val="accent1">
                <a:lumMod val="50000"/>
              </a:schemeClr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30AD2A09-5FB7-4906-AF12-69F10D7F784B}" type="parTrans" cxnId="{C4722247-47DA-47BC-B651-59D14107E4A8}">
      <dgm:prSet/>
      <dgm:spPr/>
      <dgm:t>
        <a:bodyPr/>
        <a:lstStyle/>
        <a:p>
          <a:endParaRPr lang="ru-RU"/>
        </a:p>
      </dgm:t>
    </dgm:pt>
    <dgm:pt modelId="{B12873B0-A14B-4085-AEB3-15FA15855098}" type="sibTrans" cxnId="{C4722247-47DA-47BC-B651-59D14107E4A8}">
      <dgm:prSet/>
      <dgm:spPr/>
      <dgm:t>
        <a:bodyPr/>
        <a:lstStyle/>
        <a:p>
          <a:endParaRPr lang="ru-RU"/>
        </a:p>
      </dgm:t>
    </dgm:pt>
    <dgm:pt modelId="{0631BFE0-07E7-40D5-97F8-E2907BB612D6}">
      <dgm:prSet phldrT="[Текст]" custT="1"/>
      <dgm:spPr>
        <a:gradFill rotWithShape="0">
          <a:gsLst>
            <a:gs pos="16000">
              <a:schemeClr val="bg1">
                <a:lumMod val="65000"/>
              </a:schemeClr>
            </a:gs>
            <a:gs pos="36000">
              <a:schemeClr val="bg1">
                <a:lumMod val="75000"/>
              </a:schemeClr>
            </a:gs>
            <a:gs pos="82000">
              <a:schemeClr val="bg1">
                <a:lumMod val="95000"/>
              </a:schemeClr>
            </a:gs>
            <a:gs pos="61000">
              <a:schemeClr val="bg1">
                <a:lumMod val="85000"/>
              </a:schemeClr>
            </a:gs>
          </a:gsLst>
          <a:path path="circle">
            <a:fillToRect l="100000" t="100000"/>
          </a:path>
        </a:gra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1500" b="1" dirty="0" smtClean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Направить в ГБУ ЯНАО ГКО» на электронный адрес: </a:t>
          </a:r>
          <a:r>
            <a:rPr lang="ru-RU" sz="1500" b="1" i="1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gko</a:t>
          </a:r>
          <a:r>
            <a:rPr lang="en-US" sz="1500" b="1" i="1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@dio.</a:t>
          </a:r>
          <a:r>
            <a:rPr lang="ru-RU" sz="1500" b="1" i="1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yanao.ru</a:t>
          </a:r>
          <a:endParaRPr lang="ru-RU" sz="1500" b="1" i="1" dirty="0">
            <a:solidFill>
              <a:srgbClr val="C00000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34940E87-EC69-470C-9AD4-5A945F337243}" type="parTrans" cxnId="{E62E1E8B-F392-4DD0-B2AF-D08803C5CEE1}">
      <dgm:prSet/>
      <dgm:spPr/>
      <dgm:t>
        <a:bodyPr/>
        <a:lstStyle/>
        <a:p>
          <a:endParaRPr lang="ru-RU"/>
        </a:p>
      </dgm:t>
    </dgm:pt>
    <dgm:pt modelId="{FC707F73-4D1C-4FDA-8AB1-4294452A3D5D}" type="sibTrans" cxnId="{E62E1E8B-F392-4DD0-B2AF-D08803C5CEE1}">
      <dgm:prSet/>
      <dgm:spPr/>
      <dgm:t>
        <a:bodyPr/>
        <a:lstStyle/>
        <a:p>
          <a:endParaRPr lang="ru-RU"/>
        </a:p>
      </dgm:t>
    </dgm:pt>
    <dgm:pt modelId="{25DD835E-6B87-4E31-A5BC-2B93D178B346}">
      <dgm:prSet custT="1"/>
      <dgm:spPr>
        <a:gradFill rotWithShape="0">
          <a:gsLst>
            <a:gs pos="16000">
              <a:schemeClr val="bg1">
                <a:lumMod val="65000"/>
              </a:schemeClr>
            </a:gs>
            <a:gs pos="36000">
              <a:schemeClr val="bg1">
                <a:lumMod val="75000"/>
              </a:schemeClr>
            </a:gs>
            <a:gs pos="82000">
              <a:schemeClr val="bg1">
                <a:lumMod val="95000"/>
              </a:schemeClr>
            </a:gs>
            <a:gs pos="61000">
              <a:schemeClr val="bg1">
                <a:lumMod val="85000"/>
              </a:schemeClr>
            </a:gs>
          </a:gsLst>
          <a:path path="circle">
            <a:fillToRect l="100000" t="100000"/>
          </a:path>
        </a:gradFill>
        <a:ln>
          <a:solidFill>
            <a:schemeClr val="bg1">
              <a:lumMod val="50000"/>
              <a:alpha val="97000"/>
            </a:schemeClr>
          </a:solidFill>
        </a:ln>
      </dgm:spPr>
      <dgm:t>
        <a:bodyPr/>
        <a:lstStyle/>
        <a:p>
          <a:r>
            <a:rPr lang="ru-RU" sz="1500" b="1" dirty="0" smtClean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Подать через отделы                     ГУ ЯНАО «МФЦ».                                                     Справочный телефон:                      8-800-2000-115.                                                      Официальный сайт: </a:t>
          </a:r>
          <a:r>
            <a:rPr lang="ru-RU" sz="1500" b="1" i="1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https://mfc.yanao.ru/</a:t>
          </a:r>
          <a:endParaRPr lang="ru-RU" sz="1500" b="1" i="1" dirty="0">
            <a:solidFill>
              <a:srgbClr val="C00000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A6C7714D-BC29-49DA-ACB8-D2DAC1BEF85E}" type="parTrans" cxnId="{11046B85-8033-485A-98EC-1578892635A8}">
      <dgm:prSet/>
      <dgm:spPr/>
      <dgm:t>
        <a:bodyPr/>
        <a:lstStyle/>
        <a:p>
          <a:endParaRPr lang="ru-RU"/>
        </a:p>
      </dgm:t>
    </dgm:pt>
    <dgm:pt modelId="{567D66AE-B72B-4FFF-981F-1C10F6B0C6F5}" type="sibTrans" cxnId="{11046B85-8033-485A-98EC-1578892635A8}">
      <dgm:prSet/>
      <dgm:spPr/>
      <dgm:t>
        <a:bodyPr/>
        <a:lstStyle/>
        <a:p>
          <a:endParaRPr lang="ru-RU"/>
        </a:p>
      </dgm:t>
    </dgm:pt>
    <dgm:pt modelId="{EA6BE844-6041-4615-943F-7CAEBA0AC126}" type="pres">
      <dgm:prSet presAssocID="{D32B0D83-7E11-4B6C-9975-0B5EDB83142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78D90B-543C-4B1A-910A-5E7118B11D92}" type="pres">
      <dgm:prSet presAssocID="{7C27FDD2-2A4A-4FA4-8EFB-6361E178D13B}" presName="composite" presStyleCnt="0"/>
      <dgm:spPr/>
      <dgm:t>
        <a:bodyPr/>
        <a:lstStyle/>
        <a:p>
          <a:endParaRPr lang="ru-RU"/>
        </a:p>
      </dgm:t>
    </dgm:pt>
    <dgm:pt modelId="{A645C2B8-028E-40A0-8CC1-810E22B0DD94}" type="pres">
      <dgm:prSet presAssocID="{7C27FDD2-2A4A-4FA4-8EFB-6361E178D13B}" presName="bentUpArrow1" presStyleLbl="alignImgPlace1" presStyleIdx="0" presStyleCnt="3" custScaleY="104548" custLinFactNeighborX="-20293" custLinFactNeighborY="1371"/>
      <dgm:spPr>
        <a:solidFill>
          <a:schemeClr val="accent1">
            <a:lumMod val="75000"/>
            <a:alpha val="7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/>
        </a:p>
      </dgm:t>
    </dgm:pt>
    <dgm:pt modelId="{D8D2A8B0-5C15-480B-8D47-68F3E5460568}" type="pres">
      <dgm:prSet presAssocID="{7C27FDD2-2A4A-4FA4-8EFB-6361E178D13B}" presName="ParentText" presStyleLbl="node1" presStyleIdx="0" presStyleCnt="4" custScaleX="168366" custLinFactNeighborX="-232" custLinFactNeighborY="-197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82AC6C-1BC6-4C79-8D87-FC139947D44B}" type="pres">
      <dgm:prSet presAssocID="{7C27FDD2-2A4A-4FA4-8EFB-6361E178D13B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ABF14-A3A2-4D8B-B175-506FBA95FA9B}" type="pres">
      <dgm:prSet presAssocID="{81EA8B32-4365-4E98-8D6B-0F6FCFFD03E8}" presName="sibTrans" presStyleCnt="0"/>
      <dgm:spPr/>
      <dgm:t>
        <a:bodyPr/>
        <a:lstStyle/>
        <a:p>
          <a:endParaRPr lang="ru-RU"/>
        </a:p>
      </dgm:t>
    </dgm:pt>
    <dgm:pt modelId="{012C1A82-D47A-42AA-AAE8-CF8867C3A55B}" type="pres">
      <dgm:prSet presAssocID="{6D82BE79-BA0E-4C2B-B9D3-C141F30A3D98}" presName="composite" presStyleCnt="0"/>
      <dgm:spPr/>
      <dgm:t>
        <a:bodyPr/>
        <a:lstStyle/>
        <a:p>
          <a:endParaRPr lang="ru-RU"/>
        </a:p>
      </dgm:t>
    </dgm:pt>
    <dgm:pt modelId="{278ABFC7-E34D-4EB9-A544-A573076AA0F6}" type="pres">
      <dgm:prSet presAssocID="{6D82BE79-BA0E-4C2B-B9D3-C141F30A3D98}" presName="bentUpArrow1" presStyleLbl="alignImgPlace1" presStyleIdx="1" presStyleCnt="3" custScaleX="100001" custLinFactNeighborX="-29908" custLinFactNeighborY="-4070"/>
      <dgm:spPr>
        <a:noFill/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/>
        </a:p>
      </dgm:t>
    </dgm:pt>
    <dgm:pt modelId="{AB95A91D-C7A3-4279-9E90-5ED84467F50C}" type="pres">
      <dgm:prSet presAssocID="{6D82BE79-BA0E-4C2B-B9D3-C141F30A3D98}" presName="ParentText" presStyleLbl="node1" presStyleIdx="1" presStyleCnt="4" custScaleX="173855" custLinFactNeighborX="-2873" custLinFactNeighborY="-672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F91505-773F-47E1-9E17-6904F4EF02D9}" type="pres">
      <dgm:prSet presAssocID="{6D82BE79-BA0E-4C2B-B9D3-C141F30A3D98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D00DE-A704-49E1-B4D3-E815B5B70753}" type="pres">
      <dgm:prSet presAssocID="{B12873B0-A14B-4085-AEB3-15FA15855098}" presName="sibTrans" presStyleCnt="0"/>
      <dgm:spPr/>
      <dgm:t>
        <a:bodyPr/>
        <a:lstStyle/>
        <a:p>
          <a:endParaRPr lang="ru-RU"/>
        </a:p>
      </dgm:t>
    </dgm:pt>
    <dgm:pt modelId="{3104F74B-0E7E-44C3-A6BB-89244C010675}" type="pres">
      <dgm:prSet presAssocID="{0631BFE0-07E7-40D5-97F8-E2907BB612D6}" presName="composite" presStyleCnt="0"/>
      <dgm:spPr/>
      <dgm:t>
        <a:bodyPr/>
        <a:lstStyle/>
        <a:p>
          <a:endParaRPr lang="ru-RU"/>
        </a:p>
      </dgm:t>
    </dgm:pt>
    <dgm:pt modelId="{6CA6B211-1ED8-4D4A-A2F7-7F786E6941B2}" type="pres">
      <dgm:prSet presAssocID="{0631BFE0-07E7-40D5-97F8-E2907BB612D6}" presName="bentUpArrow1" presStyleLbl="alignImgPlace1" presStyleIdx="2" presStyleCnt="3" custLinFactNeighborX="-24753" custLinFactNeighborY="-1995"/>
      <dgm:spPr>
        <a:solidFill>
          <a:schemeClr val="accent1">
            <a:lumMod val="75000"/>
            <a:alpha val="7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/>
        </a:p>
      </dgm:t>
    </dgm:pt>
    <dgm:pt modelId="{DE0E594E-9376-410A-B416-00D267FCC7AE}" type="pres">
      <dgm:prSet presAssocID="{0631BFE0-07E7-40D5-97F8-E2907BB612D6}" presName="ParentText" presStyleLbl="node1" presStyleIdx="2" presStyleCnt="4" custScaleX="174625" custLinFactNeighborX="887" custLinFactNeighborY="-369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969F2-0B5F-4C02-A0F1-5061A07DAEDC}" type="pres">
      <dgm:prSet presAssocID="{0631BFE0-07E7-40D5-97F8-E2907BB612D6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CFBED4-64A7-480B-9EE6-7A68109CF63B}" type="pres">
      <dgm:prSet presAssocID="{FC707F73-4D1C-4FDA-8AB1-4294452A3D5D}" presName="sibTrans" presStyleCnt="0"/>
      <dgm:spPr/>
      <dgm:t>
        <a:bodyPr/>
        <a:lstStyle/>
        <a:p>
          <a:endParaRPr lang="ru-RU"/>
        </a:p>
      </dgm:t>
    </dgm:pt>
    <dgm:pt modelId="{F64D880F-39AE-4C73-9A70-697C08CEA89E}" type="pres">
      <dgm:prSet presAssocID="{25DD835E-6B87-4E31-A5BC-2B93D178B346}" presName="composite" presStyleCnt="0"/>
      <dgm:spPr/>
      <dgm:t>
        <a:bodyPr/>
        <a:lstStyle/>
        <a:p>
          <a:endParaRPr lang="ru-RU"/>
        </a:p>
      </dgm:t>
    </dgm:pt>
    <dgm:pt modelId="{B92EC09B-229B-49CB-A936-E2576100064A}" type="pres">
      <dgm:prSet presAssocID="{25DD835E-6B87-4E31-A5BC-2B93D178B346}" presName="ParentText" presStyleLbl="node1" presStyleIdx="3" presStyleCnt="4" custScaleX="180535" custScaleY="106986" custLinFactNeighborX="-5417" custLinFactNeighborY="73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722247-47DA-47BC-B651-59D14107E4A8}" srcId="{D32B0D83-7E11-4B6C-9975-0B5EDB831422}" destId="{6D82BE79-BA0E-4C2B-B9D3-C141F30A3D98}" srcOrd="1" destOrd="0" parTransId="{30AD2A09-5FB7-4906-AF12-69F10D7F784B}" sibTransId="{B12873B0-A14B-4085-AEB3-15FA15855098}"/>
    <dgm:cxn modelId="{11046B85-8033-485A-98EC-1578892635A8}" srcId="{D32B0D83-7E11-4B6C-9975-0B5EDB831422}" destId="{25DD835E-6B87-4E31-A5BC-2B93D178B346}" srcOrd="3" destOrd="0" parTransId="{A6C7714D-BC29-49DA-ACB8-D2DAC1BEF85E}" sibTransId="{567D66AE-B72B-4FFF-981F-1C10F6B0C6F5}"/>
    <dgm:cxn modelId="{E62E1E8B-F392-4DD0-B2AF-D08803C5CEE1}" srcId="{D32B0D83-7E11-4B6C-9975-0B5EDB831422}" destId="{0631BFE0-07E7-40D5-97F8-E2907BB612D6}" srcOrd="2" destOrd="0" parTransId="{34940E87-EC69-470C-9AD4-5A945F337243}" sibTransId="{FC707F73-4D1C-4FDA-8AB1-4294452A3D5D}"/>
    <dgm:cxn modelId="{2D59B77F-92CE-438D-A5B9-943EB162978A}" type="presOf" srcId="{16321346-2D19-4741-BDC8-0172BF3779FD}" destId="{3982AC6C-1BC6-4C79-8D87-FC139947D44B}" srcOrd="0" destOrd="0" presId="urn:microsoft.com/office/officeart/2005/8/layout/StepDownProcess"/>
    <dgm:cxn modelId="{DC37C466-84E9-43CD-A398-F2F2E6DA5560}" type="presOf" srcId="{6D82BE79-BA0E-4C2B-B9D3-C141F30A3D98}" destId="{AB95A91D-C7A3-4279-9E90-5ED84467F50C}" srcOrd="0" destOrd="0" presId="urn:microsoft.com/office/officeart/2005/8/layout/StepDownProcess"/>
    <dgm:cxn modelId="{4CE29316-F8AD-4ACB-BE1C-A3869A3A632E}" type="presOf" srcId="{D32B0D83-7E11-4B6C-9975-0B5EDB831422}" destId="{EA6BE844-6041-4615-943F-7CAEBA0AC126}" srcOrd="0" destOrd="0" presId="urn:microsoft.com/office/officeart/2005/8/layout/StepDownProcess"/>
    <dgm:cxn modelId="{75195DBA-4EEF-4137-BD58-1D8C04051BEA}" type="presOf" srcId="{25DD835E-6B87-4E31-A5BC-2B93D178B346}" destId="{B92EC09B-229B-49CB-A936-E2576100064A}" srcOrd="0" destOrd="0" presId="urn:microsoft.com/office/officeart/2005/8/layout/StepDownProcess"/>
    <dgm:cxn modelId="{51282B01-66F4-40DF-9988-E3AD369A7551}" type="presOf" srcId="{0631BFE0-07E7-40D5-97F8-E2907BB612D6}" destId="{DE0E594E-9376-410A-B416-00D267FCC7AE}" srcOrd="0" destOrd="0" presId="urn:microsoft.com/office/officeart/2005/8/layout/StepDownProcess"/>
    <dgm:cxn modelId="{EE327045-F98B-4D1A-BB71-2D1498280E0F}" srcId="{D32B0D83-7E11-4B6C-9975-0B5EDB831422}" destId="{7C27FDD2-2A4A-4FA4-8EFB-6361E178D13B}" srcOrd="0" destOrd="0" parTransId="{A2295B67-F946-42E9-9A27-C86750F98368}" sibTransId="{81EA8B32-4365-4E98-8D6B-0F6FCFFD03E8}"/>
    <dgm:cxn modelId="{884CBDA3-50DD-4E69-AAF3-BE036E60001C}" type="presOf" srcId="{7C27FDD2-2A4A-4FA4-8EFB-6361E178D13B}" destId="{D8D2A8B0-5C15-480B-8D47-68F3E5460568}" srcOrd="0" destOrd="0" presId="urn:microsoft.com/office/officeart/2005/8/layout/StepDownProcess"/>
    <dgm:cxn modelId="{7C7B9F29-C0BA-4D44-A6CB-DE82952208F0}" srcId="{7C27FDD2-2A4A-4FA4-8EFB-6361E178D13B}" destId="{16321346-2D19-4741-BDC8-0172BF3779FD}" srcOrd="0" destOrd="0" parTransId="{B01E4981-CC1B-43F2-AE32-785B8944A5BE}" sibTransId="{99D728F0-24C9-461B-BC76-AC78F086B665}"/>
    <dgm:cxn modelId="{C97605DD-3BF3-4D3E-B67C-8C864CBD8151}" type="presParOf" srcId="{EA6BE844-6041-4615-943F-7CAEBA0AC126}" destId="{9D78D90B-543C-4B1A-910A-5E7118B11D92}" srcOrd="0" destOrd="0" presId="urn:microsoft.com/office/officeart/2005/8/layout/StepDownProcess"/>
    <dgm:cxn modelId="{166BCCB4-5EB1-4157-8473-C8F46033FB4B}" type="presParOf" srcId="{9D78D90B-543C-4B1A-910A-5E7118B11D92}" destId="{A645C2B8-028E-40A0-8CC1-810E22B0DD94}" srcOrd="0" destOrd="0" presId="urn:microsoft.com/office/officeart/2005/8/layout/StepDownProcess"/>
    <dgm:cxn modelId="{64B6F3F9-8F3F-4049-ACF0-69FA2C6D6B5F}" type="presParOf" srcId="{9D78D90B-543C-4B1A-910A-5E7118B11D92}" destId="{D8D2A8B0-5C15-480B-8D47-68F3E5460568}" srcOrd="1" destOrd="0" presId="urn:microsoft.com/office/officeart/2005/8/layout/StepDownProcess"/>
    <dgm:cxn modelId="{7ECE9EB4-2AEB-4769-9938-EC5E3C86179B}" type="presParOf" srcId="{9D78D90B-543C-4B1A-910A-5E7118B11D92}" destId="{3982AC6C-1BC6-4C79-8D87-FC139947D44B}" srcOrd="2" destOrd="0" presId="urn:microsoft.com/office/officeart/2005/8/layout/StepDownProcess"/>
    <dgm:cxn modelId="{4E9C3130-49E4-4D28-80A9-B35ABF4292A6}" type="presParOf" srcId="{EA6BE844-6041-4615-943F-7CAEBA0AC126}" destId="{D74ABF14-A3A2-4D8B-B175-506FBA95FA9B}" srcOrd="1" destOrd="0" presId="urn:microsoft.com/office/officeart/2005/8/layout/StepDownProcess"/>
    <dgm:cxn modelId="{643AA4C9-AB0E-4EEE-BE96-68BF1A1D14B4}" type="presParOf" srcId="{EA6BE844-6041-4615-943F-7CAEBA0AC126}" destId="{012C1A82-D47A-42AA-AAE8-CF8867C3A55B}" srcOrd="2" destOrd="0" presId="urn:microsoft.com/office/officeart/2005/8/layout/StepDownProcess"/>
    <dgm:cxn modelId="{8AB3762C-B17A-4692-8E0A-14354DCDE0FE}" type="presParOf" srcId="{012C1A82-D47A-42AA-AAE8-CF8867C3A55B}" destId="{278ABFC7-E34D-4EB9-A544-A573076AA0F6}" srcOrd="0" destOrd="0" presId="urn:microsoft.com/office/officeart/2005/8/layout/StepDownProcess"/>
    <dgm:cxn modelId="{25F12052-64AF-4CAA-8C6F-15591DEEBAEC}" type="presParOf" srcId="{012C1A82-D47A-42AA-AAE8-CF8867C3A55B}" destId="{AB95A91D-C7A3-4279-9E90-5ED84467F50C}" srcOrd="1" destOrd="0" presId="urn:microsoft.com/office/officeart/2005/8/layout/StepDownProcess"/>
    <dgm:cxn modelId="{1F1918EB-75A1-4FCD-9F1F-21325F020CE6}" type="presParOf" srcId="{012C1A82-D47A-42AA-AAE8-CF8867C3A55B}" destId="{D1F91505-773F-47E1-9E17-6904F4EF02D9}" srcOrd="2" destOrd="0" presId="urn:microsoft.com/office/officeart/2005/8/layout/StepDownProcess"/>
    <dgm:cxn modelId="{5DA4B6CB-C4D8-4A04-AC42-74BCF4AAC523}" type="presParOf" srcId="{EA6BE844-6041-4615-943F-7CAEBA0AC126}" destId="{43CD00DE-A704-49E1-B4D3-E815B5B70753}" srcOrd="3" destOrd="0" presId="urn:microsoft.com/office/officeart/2005/8/layout/StepDownProcess"/>
    <dgm:cxn modelId="{B3B72ED3-5759-41B8-9AA4-5DACB3C7C278}" type="presParOf" srcId="{EA6BE844-6041-4615-943F-7CAEBA0AC126}" destId="{3104F74B-0E7E-44C3-A6BB-89244C010675}" srcOrd="4" destOrd="0" presId="urn:microsoft.com/office/officeart/2005/8/layout/StepDownProcess"/>
    <dgm:cxn modelId="{4379F525-3424-4CD1-9761-D8AD183922EE}" type="presParOf" srcId="{3104F74B-0E7E-44C3-A6BB-89244C010675}" destId="{6CA6B211-1ED8-4D4A-A2F7-7F786E6941B2}" srcOrd="0" destOrd="0" presId="urn:microsoft.com/office/officeart/2005/8/layout/StepDownProcess"/>
    <dgm:cxn modelId="{F303E9FE-7B2F-46CE-8F56-327FA2A41501}" type="presParOf" srcId="{3104F74B-0E7E-44C3-A6BB-89244C010675}" destId="{DE0E594E-9376-410A-B416-00D267FCC7AE}" srcOrd="1" destOrd="0" presId="urn:microsoft.com/office/officeart/2005/8/layout/StepDownProcess"/>
    <dgm:cxn modelId="{7D93BCE3-7D55-48E9-8DAF-14A9104DEB51}" type="presParOf" srcId="{3104F74B-0E7E-44C3-A6BB-89244C010675}" destId="{8EF969F2-0B5F-4C02-A0F1-5061A07DAEDC}" srcOrd="2" destOrd="0" presId="urn:microsoft.com/office/officeart/2005/8/layout/StepDownProcess"/>
    <dgm:cxn modelId="{B317686F-DE8F-473E-ACE2-846A6610F6CE}" type="presParOf" srcId="{EA6BE844-6041-4615-943F-7CAEBA0AC126}" destId="{12CFBED4-64A7-480B-9EE6-7A68109CF63B}" srcOrd="5" destOrd="0" presId="urn:microsoft.com/office/officeart/2005/8/layout/StepDownProcess"/>
    <dgm:cxn modelId="{DA632EA4-421A-4A5E-B8A9-2E1716A4F8A4}" type="presParOf" srcId="{EA6BE844-6041-4615-943F-7CAEBA0AC126}" destId="{F64D880F-39AE-4C73-9A70-697C08CEA89E}" srcOrd="6" destOrd="0" presId="urn:microsoft.com/office/officeart/2005/8/layout/StepDownProcess"/>
    <dgm:cxn modelId="{69E8A456-384F-4166-B3AB-FCC55E295464}" type="presParOf" srcId="{F64D880F-39AE-4C73-9A70-697C08CEA89E}" destId="{B92EC09B-229B-49CB-A936-E2576100064A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19D412-1AC6-4F7E-93BD-323D8EF2D64C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1CD30B-21F9-4BC2-B297-80E6A9EB115F}">
      <dgm:prSet phldrT="[Текст]" custT="1"/>
      <dgm:spPr>
        <a:gradFill rotWithShape="0">
          <a:gsLst>
            <a:gs pos="16000">
              <a:schemeClr val="bg1">
                <a:lumMod val="65000"/>
              </a:schemeClr>
            </a:gs>
            <a:gs pos="36000">
              <a:schemeClr val="bg1">
                <a:lumMod val="75000"/>
              </a:schemeClr>
            </a:gs>
            <a:gs pos="82000">
              <a:schemeClr val="bg1">
                <a:lumMod val="95000"/>
              </a:schemeClr>
            </a:gs>
            <a:gs pos="61000">
              <a:schemeClr val="bg1">
                <a:lumMod val="85000"/>
              </a:schemeClr>
            </a:gs>
          </a:gsLst>
          <a:path path="circle">
            <a:fillToRect l="100000" t="100000"/>
          </a:path>
        </a:gradFill>
        <a:ln w="12700">
          <a:solidFill>
            <a:schemeClr val="accent1">
              <a:lumMod val="50000"/>
            </a:schemeClr>
          </a:solidFill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 sz="1800" b="1" dirty="0" smtClean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Социальные сети:</a:t>
          </a:r>
        </a:p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- «Одноклассники» 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</a:rPr>
            <a:t>https://ok.ru/gbuyanaogo</a:t>
          </a:r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,</a:t>
          </a:r>
        </a:p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- Вконтакте: </a:t>
          </a:r>
          <a:r>
            <a:rPr lang="en-US" sz="1800" b="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https</a:t>
          </a:r>
          <a:r>
            <a:rPr lang="ru-RU" sz="1800" b="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://</a:t>
          </a:r>
          <a:r>
            <a:rPr lang="en-US" sz="1800" b="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vk.com/public171253090</a:t>
          </a:r>
          <a:r>
            <a:rPr lang="ru-RU" sz="1800" b="0" u="sng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</a:t>
          </a:r>
        </a:p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- Инстаграм: </a:t>
          </a:r>
          <a:r>
            <a:rPr lang="en-US" sz="1800" dirty="0" smtClean="0">
              <a:solidFill>
                <a:schemeClr val="accent1">
                  <a:lumMod val="75000"/>
                </a:schemeClr>
              </a:solidFill>
            </a:rPr>
            <a:t>@gbu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</a:rPr>
            <a:t>.</a:t>
          </a:r>
          <a:r>
            <a:rPr lang="en-US" sz="1800" dirty="0" smtClean="0">
              <a:solidFill>
                <a:schemeClr val="accent1">
                  <a:lumMod val="75000"/>
                </a:schemeClr>
              </a:solidFill>
            </a:rPr>
            <a:t>yanao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</a:rPr>
            <a:t>.</a:t>
          </a:r>
          <a:r>
            <a:rPr lang="en-US" sz="1800" dirty="0" smtClean="0">
              <a:solidFill>
                <a:schemeClr val="accent1">
                  <a:lumMod val="75000"/>
                </a:schemeClr>
              </a:solidFill>
            </a:rPr>
            <a:t>gko</a:t>
          </a:r>
          <a:endParaRPr lang="ru-RU" sz="1800" b="1" dirty="0" smtClean="0">
            <a:solidFill>
              <a:schemeClr val="accent1">
                <a:lumMod val="75000"/>
              </a:schemeClr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  <a:p>
          <a:endParaRPr lang="ru-RU" sz="1800" dirty="0"/>
        </a:p>
      </dgm:t>
    </dgm:pt>
    <dgm:pt modelId="{C748A60C-125A-444E-9D5C-4AC5446C4F63}" type="parTrans" cxnId="{361E2319-B705-46FD-815C-FF570E86880C}">
      <dgm:prSet/>
      <dgm:spPr/>
      <dgm:t>
        <a:bodyPr/>
        <a:lstStyle/>
        <a:p>
          <a:endParaRPr lang="ru-RU"/>
        </a:p>
      </dgm:t>
    </dgm:pt>
    <dgm:pt modelId="{A3503E6F-6453-4BEE-B18D-1DA3F137A36C}" type="sibTrans" cxnId="{361E2319-B705-46FD-815C-FF570E86880C}">
      <dgm:prSet/>
      <dgm:spPr>
        <a:solidFill>
          <a:schemeClr val="accent1">
            <a:lumMod val="75000"/>
            <a:alpha val="8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/>
      </dgm:spPr>
      <dgm:t>
        <a:bodyPr/>
        <a:lstStyle/>
        <a:p>
          <a:endParaRPr lang="ru-RU"/>
        </a:p>
      </dgm:t>
    </dgm:pt>
    <dgm:pt modelId="{26DE0D7F-18BE-40A5-83E2-CFE078343CDF}">
      <dgm:prSet phldrT="[Текст]" custT="1"/>
      <dgm:spPr>
        <a:gradFill rotWithShape="0">
          <a:gsLst>
            <a:gs pos="24000">
              <a:schemeClr val="bg1">
                <a:lumMod val="65000"/>
              </a:schemeClr>
            </a:gs>
            <a:gs pos="41000">
              <a:schemeClr val="bg1">
                <a:lumMod val="75000"/>
              </a:schemeClr>
            </a:gs>
            <a:gs pos="77000">
              <a:schemeClr val="bg1">
                <a:lumMod val="95000"/>
              </a:schemeClr>
            </a:gs>
            <a:gs pos="65000">
              <a:schemeClr val="bg1">
                <a:lumMod val="85000"/>
              </a:schemeClr>
            </a:gs>
          </a:gsLst>
          <a:lin ang="2700000" scaled="1"/>
        </a:gradFill>
        <a:ln w="12700">
          <a:solidFill>
            <a:schemeClr val="tx1">
              <a:lumMod val="65000"/>
              <a:lumOff val="35000"/>
            </a:schemeClr>
          </a:solidFill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6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«горячая линия» </a:t>
          </a:r>
        </a:p>
        <a:p>
          <a:r>
            <a:rPr lang="ru-RU" sz="16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ГБУ ЯНАО «ГКО»</a:t>
          </a:r>
        </a:p>
        <a:p>
          <a:r>
            <a:rPr lang="ru-RU" sz="16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телефон</a:t>
          </a:r>
        </a:p>
        <a:p>
          <a:r>
            <a:rPr lang="ru-RU" sz="16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8 (34922) 5-08-11</a:t>
          </a:r>
          <a:endParaRPr lang="ru-RU" sz="1600" b="1" dirty="0">
            <a:solidFill>
              <a:schemeClr val="accent1">
                <a:lumMod val="75000"/>
              </a:schemeClr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CB226624-F3F1-4D5F-B153-95AC87C9301B}" type="parTrans" cxnId="{49F685D8-FDD2-4906-AFC9-2E869F28B71D}">
      <dgm:prSet/>
      <dgm:spPr/>
      <dgm:t>
        <a:bodyPr/>
        <a:lstStyle/>
        <a:p>
          <a:endParaRPr lang="ru-RU"/>
        </a:p>
      </dgm:t>
    </dgm:pt>
    <dgm:pt modelId="{C272B562-0B8C-476F-A4E6-9D1A32D09ECB}" type="sibTrans" cxnId="{49F685D8-FDD2-4906-AFC9-2E869F28B71D}">
      <dgm:prSet/>
      <dgm:spPr>
        <a:solidFill>
          <a:schemeClr val="accent1">
            <a:lumMod val="75000"/>
            <a:alpha val="80000"/>
          </a:schemeClr>
        </a:solidFill>
        <a:ln>
          <a:solidFill>
            <a:schemeClr val="accent1">
              <a:lumMod val="50000"/>
            </a:schemeClr>
          </a:solidFill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/>
      </dgm:spPr>
      <dgm:t>
        <a:bodyPr/>
        <a:lstStyle/>
        <a:p>
          <a:endParaRPr lang="ru-RU">
            <a:solidFill>
              <a:srgbClr val="0000FF"/>
            </a:solidFill>
          </a:endParaRPr>
        </a:p>
      </dgm:t>
    </dgm:pt>
    <dgm:pt modelId="{0D8F610C-2CF8-4281-84CC-75F258F8325B}">
      <dgm:prSet custT="1"/>
      <dgm:spPr>
        <a:gradFill flip="none" rotWithShape="1">
          <a:gsLst>
            <a:gs pos="24000">
              <a:schemeClr val="bg1">
                <a:lumMod val="65000"/>
              </a:schemeClr>
            </a:gs>
            <a:gs pos="41000">
              <a:schemeClr val="bg1">
                <a:lumMod val="75000"/>
              </a:schemeClr>
            </a:gs>
            <a:gs pos="77000">
              <a:schemeClr val="bg1">
                <a:lumMod val="95000"/>
              </a:schemeClr>
            </a:gs>
            <a:gs pos="65000">
              <a:schemeClr val="bg1">
                <a:lumMod val="85000"/>
              </a:schemeClr>
            </a:gs>
          </a:gsLst>
          <a:lin ang="2700000" scaled="1"/>
          <a:tileRect/>
        </a:gradFill>
        <a:ln w="12700">
          <a:solidFill>
            <a:schemeClr val="tx1">
              <a:lumMod val="65000"/>
              <a:lumOff val="35000"/>
            </a:schemeClr>
          </a:solidFill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6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Сайт ГБУ ЯНАО «ГКО»</a:t>
          </a:r>
        </a:p>
        <a:p>
          <a:r>
            <a:rPr lang="en-US" sz="16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https://gko.yanao.ru</a:t>
          </a:r>
          <a:r>
            <a:rPr lang="ru-RU" sz="16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</a:t>
          </a:r>
          <a:endParaRPr lang="ru-RU" sz="1600" b="1" dirty="0">
            <a:solidFill>
              <a:schemeClr val="accent1">
                <a:lumMod val="75000"/>
              </a:schemeClr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E1462704-824B-4139-82A1-644CE430FF3C}" type="parTrans" cxnId="{CE52F763-4F22-44B9-B347-ABECC2931457}">
      <dgm:prSet/>
      <dgm:spPr/>
      <dgm:t>
        <a:bodyPr/>
        <a:lstStyle/>
        <a:p>
          <a:endParaRPr lang="ru-RU"/>
        </a:p>
      </dgm:t>
    </dgm:pt>
    <dgm:pt modelId="{23A65637-6C77-4CE4-8643-CB63264FC896}" type="sibTrans" cxnId="{CE52F763-4F22-44B9-B347-ABECC2931457}">
      <dgm:prSet/>
      <dgm:spPr>
        <a:solidFill>
          <a:schemeClr val="accent1">
            <a:lumMod val="75000"/>
            <a:alpha val="80000"/>
          </a:schemeClr>
        </a:solidFill>
        <a:ln>
          <a:solidFill>
            <a:schemeClr val="accent1">
              <a:lumMod val="50000"/>
            </a:schemeClr>
          </a:solidFill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/>
      </dgm:spPr>
      <dgm:t>
        <a:bodyPr/>
        <a:lstStyle/>
        <a:p>
          <a:endParaRPr lang="ru-RU"/>
        </a:p>
      </dgm:t>
    </dgm:pt>
    <dgm:pt modelId="{61B35EA2-429A-406E-992D-7300E8826D1E}" type="pres">
      <dgm:prSet presAssocID="{1719D412-1AC6-4F7E-93BD-323D8EF2D64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D9A77E-CF3A-4495-83FD-C9155CF66DDA}" type="pres">
      <dgm:prSet presAssocID="{B71CD30B-21F9-4BC2-B297-80E6A9EB115F}" presName="node" presStyleLbl="node1" presStyleIdx="0" presStyleCnt="3" custScaleX="136815" custScaleY="142478" custRadScaleRad="30598" custRadScaleInc="2958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DE53B8-5217-4859-A2D7-074903854D09}" type="pres">
      <dgm:prSet presAssocID="{A3503E6F-6453-4BEE-B18D-1DA3F137A36C}" presName="sibTrans" presStyleLbl="sibTrans2D1" presStyleIdx="0" presStyleCnt="3" custScaleX="104980" custScaleY="56639"/>
      <dgm:spPr/>
      <dgm:t>
        <a:bodyPr/>
        <a:lstStyle/>
        <a:p>
          <a:endParaRPr lang="ru-RU"/>
        </a:p>
      </dgm:t>
    </dgm:pt>
    <dgm:pt modelId="{E296C6B2-4142-4979-BA96-CA19B74DAB8F}" type="pres">
      <dgm:prSet presAssocID="{A3503E6F-6453-4BEE-B18D-1DA3F137A36C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5F31AEE6-0762-4C84-9081-E4DC3CDC87F5}" type="pres">
      <dgm:prSet presAssocID="{26DE0D7F-18BE-40A5-83E2-CFE078343CDF}" presName="node" presStyleLbl="node1" presStyleIdx="1" presStyleCnt="3" custRadScaleRad="114845" custRadScaleInc="-120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88FF6-E0E9-46A3-804D-9B4DA28756C3}" type="pres">
      <dgm:prSet presAssocID="{C272B562-0B8C-476F-A4E6-9D1A32D09ECB}" presName="sibTrans" presStyleLbl="sibTrans2D1" presStyleIdx="1" presStyleCnt="3" custScaleX="124054" custScaleY="43954"/>
      <dgm:spPr/>
      <dgm:t>
        <a:bodyPr/>
        <a:lstStyle/>
        <a:p>
          <a:endParaRPr lang="ru-RU"/>
        </a:p>
      </dgm:t>
    </dgm:pt>
    <dgm:pt modelId="{E66A413A-B437-4993-9FBA-D055FBEA8E9F}" type="pres">
      <dgm:prSet presAssocID="{C272B562-0B8C-476F-A4E6-9D1A32D09ECB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3495EA66-A703-42C4-B4A9-3AB9795FD2BF}" type="pres">
      <dgm:prSet presAssocID="{0D8F610C-2CF8-4281-84CC-75F258F8325B}" presName="node" presStyleLbl="node1" presStyleIdx="2" presStyleCnt="3" custRadScaleRad="113054" custRadScaleInc="1225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253482-CC22-4815-8F5B-1B78C84A6F16}" type="pres">
      <dgm:prSet presAssocID="{23A65637-6C77-4CE4-8643-CB63264FC896}" presName="sibTrans" presStyleLbl="sibTrans2D1" presStyleIdx="2" presStyleCnt="3" custScaleX="116498" custScaleY="53162"/>
      <dgm:spPr/>
      <dgm:t>
        <a:bodyPr/>
        <a:lstStyle/>
        <a:p>
          <a:endParaRPr lang="ru-RU"/>
        </a:p>
      </dgm:t>
    </dgm:pt>
    <dgm:pt modelId="{F3D5E8E3-8EFC-43BF-AC5E-B66F09321989}" type="pres">
      <dgm:prSet presAssocID="{23A65637-6C77-4CE4-8643-CB63264FC896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CE52F763-4F22-44B9-B347-ABECC2931457}" srcId="{1719D412-1AC6-4F7E-93BD-323D8EF2D64C}" destId="{0D8F610C-2CF8-4281-84CC-75F258F8325B}" srcOrd="2" destOrd="0" parTransId="{E1462704-824B-4139-82A1-644CE430FF3C}" sibTransId="{23A65637-6C77-4CE4-8643-CB63264FC896}"/>
    <dgm:cxn modelId="{21D94461-C11A-4166-8D17-B771ACAD40E8}" type="presOf" srcId="{1719D412-1AC6-4F7E-93BD-323D8EF2D64C}" destId="{61B35EA2-429A-406E-992D-7300E8826D1E}" srcOrd="0" destOrd="0" presId="urn:microsoft.com/office/officeart/2005/8/layout/cycle7"/>
    <dgm:cxn modelId="{49F685D8-FDD2-4906-AFC9-2E869F28B71D}" srcId="{1719D412-1AC6-4F7E-93BD-323D8EF2D64C}" destId="{26DE0D7F-18BE-40A5-83E2-CFE078343CDF}" srcOrd="1" destOrd="0" parTransId="{CB226624-F3F1-4D5F-B153-95AC87C9301B}" sibTransId="{C272B562-0B8C-476F-A4E6-9D1A32D09ECB}"/>
    <dgm:cxn modelId="{786D7F8B-BA16-4955-9237-7BD88FE58122}" type="presOf" srcId="{26DE0D7F-18BE-40A5-83E2-CFE078343CDF}" destId="{5F31AEE6-0762-4C84-9081-E4DC3CDC87F5}" srcOrd="0" destOrd="0" presId="urn:microsoft.com/office/officeart/2005/8/layout/cycle7"/>
    <dgm:cxn modelId="{62904106-437F-4334-A911-23B99AF8B1B5}" type="presOf" srcId="{C272B562-0B8C-476F-A4E6-9D1A32D09ECB}" destId="{E66A413A-B437-4993-9FBA-D055FBEA8E9F}" srcOrd="1" destOrd="0" presId="urn:microsoft.com/office/officeart/2005/8/layout/cycle7"/>
    <dgm:cxn modelId="{25FD2236-05EF-48A8-863A-635ABC58BEA9}" type="presOf" srcId="{0D8F610C-2CF8-4281-84CC-75F258F8325B}" destId="{3495EA66-A703-42C4-B4A9-3AB9795FD2BF}" srcOrd="0" destOrd="0" presId="urn:microsoft.com/office/officeart/2005/8/layout/cycle7"/>
    <dgm:cxn modelId="{6489922B-013C-4C5A-9356-51A2D9C72121}" type="presOf" srcId="{C272B562-0B8C-476F-A4E6-9D1A32D09ECB}" destId="{01188FF6-E0E9-46A3-804D-9B4DA28756C3}" srcOrd="0" destOrd="0" presId="urn:microsoft.com/office/officeart/2005/8/layout/cycle7"/>
    <dgm:cxn modelId="{D58F32B2-F083-426B-A5DB-D3CF0EE1550B}" type="presOf" srcId="{23A65637-6C77-4CE4-8643-CB63264FC896}" destId="{F3D5E8E3-8EFC-43BF-AC5E-B66F09321989}" srcOrd="1" destOrd="0" presId="urn:microsoft.com/office/officeart/2005/8/layout/cycle7"/>
    <dgm:cxn modelId="{83E896EA-FC2F-45CD-A1E6-C16983469270}" type="presOf" srcId="{23A65637-6C77-4CE4-8643-CB63264FC896}" destId="{E2253482-CC22-4815-8F5B-1B78C84A6F16}" srcOrd="0" destOrd="0" presId="urn:microsoft.com/office/officeart/2005/8/layout/cycle7"/>
    <dgm:cxn modelId="{361E2319-B705-46FD-815C-FF570E86880C}" srcId="{1719D412-1AC6-4F7E-93BD-323D8EF2D64C}" destId="{B71CD30B-21F9-4BC2-B297-80E6A9EB115F}" srcOrd="0" destOrd="0" parTransId="{C748A60C-125A-444E-9D5C-4AC5446C4F63}" sibTransId="{A3503E6F-6453-4BEE-B18D-1DA3F137A36C}"/>
    <dgm:cxn modelId="{68ADF43A-864B-43D7-AD11-60D269B0C102}" type="presOf" srcId="{A3503E6F-6453-4BEE-B18D-1DA3F137A36C}" destId="{8CDE53B8-5217-4859-A2D7-074903854D09}" srcOrd="0" destOrd="0" presId="urn:microsoft.com/office/officeart/2005/8/layout/cycle7"/>
    <dgm:cxn modelId="{B29A6610-03B2-4AF5-BEE1-CE0545038B91}" type="presOf" srcId="{A3503E6F-6453-4BEE-B18D-1DA3F137A36C}" destId="{E296C6B2-4142-4979-BA96-CA19B74DAB8F}" srcOrd="1" destOrd="0" presId="urn:microsoft.com/office/officeart/2005/8/layout/cycle7"/>
    <dgm:cxn modelId="{85838723-6C1F-4E56-9EC4-CE45CC73E475}" type="presOf" srcId="{B71CD30B-21F9-4BC2-B297-80E6A9EB115F}" destId="{69D9A77E-CF3A-4495-83FD-C9155CF66DDA}" srcOrd="0" destOrd="0" presId="urn:microsoft.com/office/officeart/2005/8/layout/cycle7"/>
    <dgm:cxn modelId="{515CDF47-74A2-49EC-9C4A-2C41A28A0AF2}" type="presParOf" srcId="{61B35EA2-429A-406E-992D-7300E8826D1E}" destId="{69D9A77E-CF3A-4495-83FD-C9155CF66DDA}" srcOrd="0" destOrd="0" presId="urn:microsoft.com/office/officeart/2005/8/layout/cycle7"/>
    <dgm:cxn modelId="{77A4BEBA-73B9-40C7-AFF7-43D31F5D1871}" type="presParOf" srcId="{61B35EA2-429A-406E-992D-7300E8826D1E}" destId="{8CDE53B8-5217-4859-A2D7-074903854D09}" srcOrd="1" destOrd="0" presId="urn:microsoft.com/office/officeart/2005/8/layout/cycle7"/>
    <dgm:cxn modelId="{CE12566C-FAC0-40CD-A8C5-F8927DD294A7}" type="presParOf" srcId="{8CDE53B8-5217-4859-A2D7-074903854D09}" destId="{E296C6B2-4142-4979-BA96-CA19B74DAB8F}" srcOrd="0" destOrd="0" presId="urn:microsoft.com/office/officeart/2005/8/layout/cycle7"/>
    <dgm:cxn modelId="{C6EE54DB-EDEE-4E2F-A347-764612084218}" type="presParOf" srcId="{61B35EA2-429A-406E-992D-7300E8826D1E}" destId="{5F31AEE6-0762-4C84-9081-E4DC3CDC87F5}" srcOrd="2" destOrd="0" presId="urn:microsoft.com/office/officeart/2005/8/layout/cycle7"/>
    <dgm:cxn modelId="{F0FE9745-6577-4DB3-B2E5-BB2B56D470A2}" type="presParOf" srcId="{61B35EA2-429A-406E-992D-7300E8826D1E}" destId="{01188FF6-E0E9-46A3-804D-9B4DA28756C3}" srcOrd="3" destOrd="0" presId="urn:microsoft.com/office/officeart/2005/8/layout/cycle7"/>
    <dgm:cxn modelId="{D54E84ED-4B48-4C70-93FD-61A4C9E0A712}" type="presParOf" srcId="{01188FF6-E0E9-46A3-804D-9B4DA28756C3}" destId="{E66A413A-B437-4993-9FBA-D055FBEA8E9F}" srcOrd="0" destOrd="0" presId="urn:microsoft.com/office/officeart/2005/8/layout/cycle7"/>
    <dgm:cxn modelId="{25A4E2B6-744E-42C1-ACA9-2943F825C3C3}" type="presParOf" srcId="{61B35EA2-429A-406E-992D-7300E8826D1E}" destId="{3495EA66-A703-42C4-B4A9-3AB9795FD2BF}" srcOrd="4" destOrd="0" presId="urn:microsoft.com/office/officeart/2005/8/layout/cycle7"/>
    <dgm:cxn modelId="{27F4F626-333B-4929-8E38-23ABE070914D}" type="presParOf" srcId="{61B35EA2-429A-406E-992D-7300E8826D1E}" destId="{E2253482-CC22-4815-8F5B-1B78C84A6F16}" srcOrd="5" destOrd="0" presId="urn:microsoft.com/office/officeart/2005/8/layout/cycle7"/>
    <dgm:cxn modelId="{745DCA84-DDEF-445F-8433-43997A303AAF}" type="presParOf" srcId="{E2253482-CC22-4815-8F5B-1B78C84A6F16}" destId="{F3D5E8E3-8EFC-43BF-AC5E-B66F09321989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5C99B8-CB77-4096-B2B7-512C6A30D898}">
      <dsp:nvSpPr>
        <dsp:cNvPr id="0" name=""/>
        <dsp:cNvSpPr/>
      </dsp:nvSpPr>
      <dsp:spPr>
        <a:xfrm>
          <a:off x="-11367" y="526584"/>
          <a:ext cx="7704877" cy="1650847"/>
        </a:xfrm>
        <a:prstGeom prst="rightArrow">
          <a:avLst>
            <a:gd name="adj1" fmla="val 50000"/>
            <a:gd name="adj2" fmla="val 50000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254000" bIns="201461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1.  Результат определения кадастровой стоимости</a:t>
          </a:r>
          <a:endParaRPr lang="ru-RU" sz="1400" kern="1200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-11367" y="939296"/>
        <a:ext cx="7292165" cy="825423"/>
      </dsp:txXfrm>
    </dsp:sp>
    <dsp:sp modelId="{A74E4D7A-40D6-4F8F-A26C-043E92DD0E77}">
      <dsp:nvSpPr>
        <dsp:cNvPr id="0" name=""/>
        <dsp:cNvSpPr/>
      </dsp:nvSpPr>
      <dsp:spPr>
        <a:xfrm>
          <a:off x="0" y="1671783"/>
          <a:ext cx="2451342" cy="1841172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Данные сведения содержатся в Приложении 3 к проекту отчета «КС объектов недвижимости» (файл «Сведения о величине кадастровой стоимости.</a:t>
          </a:r>
          <a:r>
            <a:rPr lang="en-US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xlsx</a:t>
          </a:r>
          <a:r>
            <a:rPr lang="ru-RU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»)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PT Astra Serif" panose="020A0603040505020204" pitchFamily="18" charset="-52"/>
            <a:ea typeface="PT Astra Serif" panose="020A0603040505020204" pitchFamily="18" charset="-52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 </a:t>
          </a:r>
          <a:endParaRPr lang="ru-RU" sz="1400" kern="12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0" y="1671783"/>
        <a:ext cx="2451342" cy="1841172"/>
      </dsp:txXfrm>
    </dsp:sp>
    <dsp:sp modelId="{3FEA3707-CC42-4481-838E-A5A0A0E07ED1}">
      <dsp:nvSpPr>
        <dsp:cNvPr id="0" name=""/>
        <dsp:cNvSpPr/>
      </dsp:nvSpPr>
      <dsp:spPr>
        <a:xfrm>
          <a:off x="2580919" y="1727280"/>
          <a:ext cx="6277509" cy="1556202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254000" bIns="201461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2.  Проверка характеристик Объекта, с учетом которых была определена кадастровая стоимость</a:t>
          </a:r>
          <a:endParaRPr lang="ru-RU" sz="1400" kern="1200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2580919" y="2116331"/>
        <a:ext cx="5888459" cy="778101"/>
      </dsp:txXfrm>
    </dsp:sp>
    <dsp:sp modelId="{363230F9-2245-4DE8-A534-85CC389125D1}">
      <dsp:nvSpPr>
        <dsp:cNvPr id="0" name=""/>
        <dsp:cNvSpPr/>
      </dsp:nvSpPr>
      <dsp:spPr>
        <a:xfrm>
          <a:off x="2580911" y="2879406"/>
          <a:ext cx="5083264" cy="2352026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Основным источником информации о характеристиках объектов оценки является Единый государственный реестр недвижимости (ЕГРН). Перечень объектов недвижимости, подлежащих государственной кадастровой оценке в 2021 году, был выгружен из ЕГРН по состоянию на 01.01.2021 и содержится в проекте отчета (Приложение 1 «Исходные данные»/1.3. Сведения об ОН, содержащихся в перечне/Исходный перечень ОКС.</a:t>
          </a:r>
          <a:r>
            <a:rPr lang="en-US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xlsx</a:t>
          </a:r>
          <a:r>
            <a:rPr lang="ru-RU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).</a:t>
          </a:r>
          <a:endParaRPr lang="ru-RU" sz="1100" kern="1200" dirty="0">
            <a:latin typeface="PT Astra Serif" panose="020A0603040505020204" pitchFamily="18" charset="-52"/>
            <a:ea typeface="PT Astra Serif" panose="020A0603040505020204" pitchFamily="18" charset="-52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В рамках проведения кадастровой оценки использовались дополнительные иные источники информации (общедоступные источники, направление запросов, декларации, предоставленные правообладателями объектов недвижимости и др.)</a:t>
          </a:r>
          <a:endParaRPr lang="ru-RU" sz="1400" kern="12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2580911" y="2879406"/>
        <a:ext cx="5083264" cy="23520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45C2B8-028E-40A0-8CC1-810E22B0DD94}">
      <dsp:nvSpPr>
        <dsp:cNvPr id="0" name=""/>
        <dsp:cNvSpPr/>
      </dsp:nvSpPr>
      <dsp:spPr>
        <a:xfrm rot="5400000">
          <a:off x="682669" y="1244008"/>
          <a:ext cx="1127197" cy="122745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lumMod val="75000"/>
            <a:alpha val="7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D2A8B0-5C15-480B-8D47-68F3E5460568}">
      <dsp:nvSpPr>
        <dsp:cNvPr id="0" name=""/>
        <dsp:cNvSpPr/>
      </dsp:nvSpPr>
      <dsp:spPr>
        <a:xfrm>
          <a:off x="45995" y="8944"/>
          <a:ext cx="3055829" cy="1270435"/>
        </a:xfrm>
        <a:prstGeom prst="roundRect">
          <a:avLst>
            <a:gd name="adj" fmla="val 16670"/>
          </a:avLst>
        </a:prstGeom>
        <a:gradFill rotWithShape="0">
          <a:gsLst>
            <a:gs pos="16000">
              <a:schemeClr val="bg1">
                <a:lumMod val="65000"/>
              </a:schemeClr>
            </a:gs>
            <a:gs pos="36000">
              <a:schemeClr val="bg1">
                <a:lumMod val="75000"/>
              </a:schemeClr>
            </a:gs>
            <a:gs pos="82000">
              <a:schemeClr val="bg1">
                <a:lumMod val="95000"/>
              </a:schemeClr>
            </a:gs>
            <a:gs pos="61000">
              <a:schemeClr val="bg1">
                <a:lumMod val="85000"/>
              </a:schemeClr>
            </a:gs>
          </a:gsLst>
          <a:path path="circle">
            <a:fillToRect l="100000" t="100000"/>
          </a:path>
        </a:gradFill>
        <a:ln>
          <a:solidFill>
            <a:schemeClr val="bg1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Лично в ГБУ ЯНАО «ГКО» по адресу: ЯНАО, г. Салехард, ул. Комсомольская, д.13.                                                                  Справочный телефон:                          8-(34922) 5-08-11</a:t>
          </a:r>
          <a:endParaRPr lang="ru-RU" sz="1500" b="1" kern="1200" dirty="0">
            <a:solidFill>
              <a:schemeClr val="accent1">
                <a:lumMod val="50000"/>
              </a:schemeClr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108024" y="70973"/>
        <a:ext cx="2931771" cy="1146377"/>
      </dsp:txXfrm>
    </dsp:sp>
    <dsp:sp modelId="{3982AC6C-1BC6-4C79-8D87-FC139947D44B}">
      <dsp:nvSpPr>
        <dsp:cNvPr id="0" name=""/>
        <dsp:cNvSpPr/>
      </dsp:nvSpPr>
      <dsp:spPr>
        <a:xfrm>
          <a:off x="2485617" y="155226"/>
          <a:ext cx="1320052" cy="1026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/>
        </a:p>
      </dsp:txBody>
      <dsp:txXfrm>
        <a:off x="2485617" y="155226"/>
        <a:ext cx="1320052" cy="1026822"/>
      </dsp:txXfrm>
    </dsp:sp>
    <dsp:sp modelId="{278ABFC7-E34D-4EB9-A544-A573076AA0F6}">
      <dsp:nvSpPr>
        <dsp:cNvPr id="0" name=""/>
        <dsp:cNvSpPr/>
      </dsp:nvSpPr>
      <dsp:spPr>
        <a:xfrm rot="5400000">
          <a:off x="2441601" y="2636975"/>
          <a:ext cx="1078163" cy="122746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noFill/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5A91D-C7A3-4279-9E90-5ED84467F50C}">
      <dsp:nvSpPr>
        <dsp:cNvPr id="0" name=""/>
        <dsp:cNvSpPr/>
      </dsp:nvSpPr>
      <dsp:spPr>
        <a:xfrm>
          <a:off x="1800684" y="1400247"/>
          <a:ext cx="3155454" cy="1270435"/>
        </a:xfrm>
        <a:prstGeom prst="roundRect">
          <a:avLst>
            <a:gd name="adj" fmla="val 16670"/>
          </a:avLst>
        </a:prstGeom>
        <a:gradFill rotWithShape="0">
          <a:gsLst>
            <a:gs pos="16000">
              <a:schemeClr val="bg1">
                <a:lumMod val="65000"/>
              </a:schemeClr>
            </a:gs>
            <a:gs pos="36000">
              <a:schemeClr val="bg1">
                <a:lumMod val="75000"/>
              </a:schemeClr>
            </a:gs>
            <a:gs pos="82000">
              <a:schemeClr val="bg1">
                <a:lumMod val="95000"/>
              </a:schemeClr>
            </a:gs>
            <a:gs pos="61000">
              <a:schemeClr val="bg1">
                <a:lumMod val="85000"/>
              </a:schemeClr>
            </a:gs>
          </a:gsLst>
          <a:path path="circle">
            <a:fillToRect l="100000" t="100000"/>
          </a:path>
        </a:gradFill>
        <a:ln>
          <a:solidFill>
            <a:schemeClr val="bg1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Направить почтовым отправлением, по адресу:                                                 г. Салехард, абонентский ящик № 1/38, ЯНАО, 629008</a:t>
          </a:r>
          <a:endParaRPr lang="ru-RU" sz="1500" b="1" kern="1200" dirty="0">
            <a:solidFill>
              <a:schemeClr val="accent1">
                <a:lumMod val="50000"/>
              </a:schemeClr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1862713" y="1462276"/>
        <a:ext cx="3031396" cy="1146377"/>
      </dsp:txXfrm>
    </dsp:sp>
    <dsp:sp modelId="{D1F91505-773F-47E1-9E17-6904F4EF02D9}">
      <dsp:nvSpPr>
        <dsp:cNvPr id="0" name=""/>
        <dsp:cNvSpPr/>
      </dsp:nvSpPr>
      <dsp:spPr>
        <a:xfrm>
          <a:off x="4338052" y="1606861"/>
          <a:ext cx="1320052" cy="1026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A6B211-1ED8-4D4A-A2F7-7F786E6941B2}">
      <dsp:nvSpPr>
        <dsp:cNvPr id="0" name=""/>
        <dsp:cNvSpPr/>
      </dsp:nvSpPr>
      <dsp:spPr>
        <a:xfrm rot="5400000">
          <a:off x="4314486" y="4086471"/>
          <a:ext cx="1078163" cy="122745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lumMod val="75000"/>
            <a:alpha val="7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0E594E-9376-410A-B416-00D267FCC7AE}">
      <dsp:nvSpPr>
        <dsp:cNvPr id="0" name=""/>
        <dsp:cNvSpPr/>
      </dsp:nvSpPr>
      <dsp:spPr>
        <a:xfrm>
          <a:off x="3671550" y="2865898"/>
          <a:ext cx="3169429" cy="1270435"/>
        </a:xfrm>
        <a:prstGeom prst="roundRect">
          <a:avLst>
            <a:gd name="adj" fmla="val 16670"/>
          </a:avLst>
        </a:prstGeom>
        <a:gradFill rotWithShape="0">
          <a:gsLst>
            <a:gs pos="16000">
              <a:schemeClr val="bg1">
                <a:lumMod val="65000"/>
              </a:schemeClr>
            </a:gs>
            <a:gs pos="36000">
              <a:schemeClr val="bg1">
                <a:lumMod val="75000"/>
              </a:schemeClr>
            </a:gs>
            <a:gs pos="82000">
              <a:schemeClr val="bg1">
                <a:lumMod val="95000"/>
              </a:schemeClr>
            </a:gs>
            <a:gs pos="61000">
              <a:schemeClr val="bg1">
                <a:lumMod val="85000"/>
              </a:schemeClr>
            </a:gs>
          </a:gsLst>
          <a:path path="circle">
            <a:fillToRect l="100000" t="100000"/>
          </a:path>
        </a:gradFill>
        <a:ln>
          <a:solidFill>
            <a:schemeClr val="bg1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Направить в ГБУ ЯНАО ГКО» на электронный адрес: </a:t>
          </a:r>
          <a:r>
            <a:rPr lang="ru-RU" sz="1500" b="1" i="1" kern="1200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gko</a:t>
          </a:r>
          <a:r>
            <a:rPr lang="en-US" sz="1500" b="1" i="1" kern="1200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@dio.</a:t>
          </a:r>
          <a:r>
            <a:rPr lang="ru-RU" sz="1500" b="1" i="1" kern="1200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yanao.ru</a:t>
          </a:r>
          <a:endParaRPr lang="ru-RU" sz="1500" b="1" i="1" kern="1200" dirty="0">
            <a:solidFill>
              <a:srgbClr val="C00000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3733579" y="2927927"/>
        <a:ext cx="3045371" cy="1146377"/>
      </dsp:txXfrm>
    </dsp:sp>
    <dsp:sp modelId="{8EF969F2-0B5F-4C02-A0F1-5061A07DAEDC}">
      <dsp:nvSpPr>
        <dsp:cNvPr id="0" name=""/>
        <dsp:cNvSpPr/>
      </dsp:nvSpPr>
      <dsp:spPr>
        <a:xfrm>
          <a:off x="6147662" y="3033980"/>
          <a:ext cx="1320052" cy="1026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2EC09B-229B-49CB-A936-E2576100064A}">
      <dsp:nvSpPr>
        <dsp:cNvPr id="0" name=""/>
        <dsp:cNvSpPr/>
      </dsp:nvSpPr>
      <dsp:spPr>
        <a:xfrm>
          <a:off x="5359755" y="4349245"/>
          <a:ext cx="3276695" cy="1359188"/>
        </a:xfrm>
        <a:prstGeom prst="roundRect">
          <a:avLst>
            <a:gd name="adj" fmla="val 16670"/>
          </a:avLst>
        </a:prstGeom>
        <a:gradFill rotWithShape="0">
          <a:gsLst>
            <a:gs pos="16000">
              <a:schemeClr val="bg1">
                <a:lumMod val="65000"/>
              </a:schemeClr>
            </a:gs>
            <a:gs pos="36000">
              <a:schemeClr val="bg1">
                <a:lumMod val="75000"/>
              </a:schemeClr>
            </a:gs>
            <a:gs pos="82000">
              <a:schemeClr val="bg1">
                <a:lumMod val="95000"/>
              </a:schemeClr>
            </a:gs>
            <a:gs pos="61000">
              <a:schemeClr val="bg1">
                <a:lumMod val="85000"/>
              </a:schemeClr>
            </a:gs>
          </a:gsLst>
          <a:path path="circle">
            <a:fillToRect l="100000" t="100000"/>
          </a:path>
        </a:gradFill>
        <a:ln>
          <a:solidFill>
            <a:schemeClr val="bg1">
              <a:lumMod val="50000"/>
              <a:alpha val="97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Подать через отделы                     ГУ ЯНАО «МФЦ».                                                     Справочный телефон:                      8-800-2000-115.                                                      Официальный сайт: </a:t>
          </a:r>
          <a:r>
            <a:rPr lang="ru-RU" sz="1500" b="1" i="1" kern="1200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https://mfc.yanao.ru/</a:t>
          </a:r>
          <a:endParaRPr lang="ru-RU" sz="1500" b="1" i="1" kern="1200" dirty="0">
            <a:solidFill>
              <a:srgbClr val="C00000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5426117" y="4415607"/>
        <a:ext cx="3143971" cy="12264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D9A77E-CF3A-4495-83FD-C9155CF66DDA}">
      <dsp:nvSpPr>
        <dsp:cNvPr id="0" name=""/>
        <dsp:cNvSpPr/>
      </dsp:nvSpPr>
      <dsp:spPr>
        <a:xfrm>
          <a:off x="2304258" y="3517476"/>
          <a:ext cx="4035715" cy="2101380"/>
        </a:xfrm>
        <a:prstGeom prst="roundRect">
          <a:avLst>
            <a:gd name="adj" fmla="val 10000"/>
          </a:avLst>
        </a:prstGeom>
        <a:gradFill rotWithShape="0">
          <a:gsLst>
            <a:gs pos="16000">
              <a:schemeClr val="bg1">
                <a:lumMod val="65000"/>
              </a:schemeClr>
            </a:gs>
            <a:gs pos="36000">
              <a:schemeClr val="bg1">
                <a:lumMod val="75000"/>
              </a:schemeClr>
            </a:gs>
            <a:gs pos="82000">
              <a:schemeClr val="bg1">
                <a:lumMod val="95000"/>
              </a:schemeClr>
            </a:gs>
            <a:gs pos="61000">
              <a:schemeClr val="bg1">
                <a:lumMod val="85000"/>
              </a:schemeClr>
            </a:gs>
          </a:gsLst>
          <a:path path="circle">
            <a:fillToRect l="100000" t="100000"/>
          </a:path>
        </a:gradFill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Социальные сети: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- «Одноклассники» 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</a:rPr>
            <a:t>https://ok.ru/gbuyanaogo</a:t>
          </a: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,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- Вконтакте: </a:t>
          </a:r>
          <a:r>
            <a:rPr lang="en-US" sz="1800" b="0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https</a:t>
          </a:r>
          <a:r>
            <a:rPr lang="ru-RU" sz="1800" b="0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://</a:t>
          </a:r>
          <a:r>
            <a:rPr lang="en-US" sz="1800" b="0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vk.com/public171253090</a:t>
          </a:r>
          <a:r>
            <a:rPr lang="ru-RU" sz="1800" b="0" u="sng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- Инстаграм: </a:t>
          </a:r>
          <a:r>
            <a:rPr lang="en-US" sz="1800" kern="1200" dirty="0" smtClean="0">
              <a:solidFill>
                <a:schemeClr val="accent1">
                  <a:lumMod val="75000"/>
                </a:schemeClr>
              </a:solidFill>
            </a:rPr>
            <a:t>@gbu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</a:rPr>
            <a:t>.</a:t>
          </a:r>
          <a:r>
            <a:rPr lang="en-US" sz="1800" kern="1200" dirty="0" smtClean="0">
              <a:solidFill>
                <a:schemeClr val="accent1">
                  <a:lumMod val="75000"/>
                </a:schemeClr>
              </a:solidFill>
            </a:rPr>
            <a:t>yanao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</a:rPr>
            <a:t>.</a:t>
          </a:r>
          <a:r>
            <a:rPr lang="en-US" sz="1800" kern="1200" dirty="0" smtClean="0">
              <a:solidFill>
                <a:schemeClr val="accent1">
                  <a:lumMod val="75000"/>
                </a:schemeClr>
              </a:solidFill>
            </a:rPr>
            <a:t>gko</a:t>
          </a:r>
          <a:endParaRPr lang="ru-RU" sz="1800" b="1" kern="1200" dirty="0" smtClean="0">
            <a:solidFill>
              <a:schemeClr val="accent1">
                <a:lumMod val="75000"/>
              </a:schemeClr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2365805" y="3579023"/>
        <a:ext cx="3912621" cy="1978286"/>
      </dsp:txXfrm>
    </dsp:sp>
    <dsp:sp modelId="{8CDE53B8-5217-4859-A2D7-074903854D09}">
      <dsp:nvSpPr>
        <dsp:cNvPr id="0" name=""/>
        <dsp:cNvSpPr/>
      </dsp:nvSpPr>
      <dsp:spPr>
        <a:xfrm rot="18478521">
          <a:off x="4966304" y="2753452"/>
          <a:ext cx="1316502" cy="29237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  <a:alpha val="80000"/>
          </a:schemeClr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5054017" y="2811927"/>
        <a:ext cx="1141077" cy="175425"/>
      </dsp:txXfrm>
    </dsp:sp>
    <dsp:sp modelId="{5F31AEE6-0762-4C84-9081-E4DC3CDC87F5}">
      <dsp:nvSpPr>
        <dsp:cNvPr id="0" name=""/>
        <dsp:cNvSpPr/>
      </dsp:nvSpPr>
      <dsp:spPr>
        <a:xfrm>
          <a:off x="5207594" y="806923"/>
          <a:ext cx="2949761" cy="1474880"/>
        </a:xfrm>
        <a:prstGeom prst="roundRect">
          <a:avLst>
            <a:gd name="adj" fmla="val 10000"/>
          </a:avLst>
        </a:prstGeom>
        <a:gradFill rotWithShape="0">
          <a:gsLst>
            <a:gs pos="24000">
              <a:schemeClr val="bg1">
                <a:lumMod val="65000"/>
              </a:schemeClr>
            </a:gs>
            <a:gs pos="41000">
              <a:schemeClr val="bg1">
                <a:lumMod val="75000"/>
              </a:schemeClr>
            </a:gs>
            <a:gs pos="77000">
              <a:schemeClr val="bg1">
                <a:lumMod val="95000"/>
              </a:schemeClr>
            </a:gs>
            <a:gs pos="65000">
              <a:schemeClr val="bg1">
                <a:lumMod val="85000"/>
              </a:schemeClr>
            </a:gs>
          </a:gsLst>
          <a:lin ang="2700000" scaled="1"/>
        </a:gradFill>
        <a:ln w="1270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«горячая линия»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ГБУ ЯНАО «ГКО»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телефон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8 (34922) 5-08-11</a:t>
          </a:r>
          <a:endParaRPr lang="ru-RU" sz="1600" b="1" kern="1200" dirty="0">
            <a:solidFill>
              <a:schemeClr val="accent1">
                <a:lumMod val="75000"/>
              </a:schemeClr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5250792" y="850121"/>
        <a:ext cx="2863365" cy="1388484"/>
      </dsp:txXfrm>
    </dsp:sp>
    <dsp:sp modelId="{01188FF6-E0E9-46A3-804D-9B4DA28756C3}">
      <dsp:nvSpPr>
        <dsp:cNvPr id="0" name=""/>
        <dsp:cNvSpPr/>
      </dsp:nvSpPr>
      <dsp:spPr>
        <a:xfrm rot="10818818">
          <a:off x="3552865" y="1418043"/>
          <a:ext cx="1555700" cy="22689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  <a:alpha val="80000"/>
          </a:schemeClr>
        </a:solidFill>
        <a:ln>
          <a:solidFill>
            <a:schemeClr val="accent1">
              <a:lumMod val="50000"/>
            </a:schemeClr>
          </a:solidFill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solidFill>
              <a:srgbClr val="0000FF"/>
            </a:solidFill>
          </a:endParaRPr>
        </a:p>
      </dsp:txBody>
      <dsp:txXfrm rot="10800000">
        <a:off x="3620933" y="1463422"/>
        <a:ext cx="1419564" cy="136136"/>
      </dsp:txXfrm>
    </dsp:sp>
    <dsp:sp modelId="{3495EA66-A703-42C4-B4A9-3AB9795FD2BF}">
      <dsp:nvSpPr>
        <dsp:cNvPr id="0" name=""/>
        <dsp:cNvSpPr/>
      </dsp:nvSpPr>
      <dsp:spPr>
        <a:xfrm>
          <a:off x="504075" y="781177"/>
          <a:ext cx="2949761" cy="1474880"/>
        </a:xfrm>
        <a:prstGeom prst="roundRect">
          <a:avLst>
            <a:gd name="adj" fmla="val 10000"/>
          </a:avLst>
        </a:prstGeom>
        <a:gradFill flip="none" rotWithShape="1">
          <a:gsLst>
            <a:gs pos="24000">
              <a:schemeClr val="bg1">
                <a:lumMod val="65000"/>
              </a:schemeClr>
            </a:gs>
            <a:gs pos="41000">
              <a:schemeClr val="bg1">
                <a:lumMod val="75000"/>
              </a:schemeClr>
            </a:gs>
            <a:gs pos="77000">
              <a:schemeClr val="bg1">
                <a:lumMod val="95000"/>
              </a:schemeClr>
            </a:gs>
            <a:gs pos="65000">
              <a:schemeClr val="bg1">
                <a:lumMod val="85000"/>
              </a:schemeClr>
            </a:gs>
          </a:gsLst>
          <a:lin ang="2700000" scaled="1"/>
          <a:tileRect/>
        </a:gradFill>
        <a:ln w="12700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Сайт ГБУ ЯНАО «ГКО»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https://gko.yanao.ru</a:t>
          </a:r>
          <a:r>
            <a:rPr lang="ru-RU" sz="1600" b="1" kern="1200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</a:t>
          </a:r>
          <a:endParaRPr lang="ru-RU" sz="1600" b="1" kern="1200" dirty="0">
            <a:solidFill>
              <a:schemeClr val="accent1">
                <a:lumMod val="75000"/>
              </a:schemeClr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547273" y="824375"/>
        <a:ext cx="2863365" cy="1388484"/>
      </dsp:txXfrm>
    </dsp:sp>
    <dsp:sp modelId="{E2253482-CC22-4815-8F5B-1B78C84A6F16}">
      <dsp:nvSpPr>
        <dsp:cNvPr id="0" name=""/>
        <dsp:cNvSpPr/>
      </dsp:nvSpPr>
      <dsp:spPr>
        <a:xfrm rot="3147760">
          <a:off x="2299719" y="2749553"/>
          <a:ext cx="1460944" cy="27442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  <a:alpha val="80000"/>
          </a:schemeClr>
        </a:solidFill>
        <a:ln>
          <a:solidFill>
            <a:schemeClr val="accent1">
              <a:lumMod val="50000"/>
            </a:schemeClr>
          </a:solidFill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382047" y="2804438"/>
        <a:ext cx="1296288" cy="1646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D7FBF4-2EEB-4DAC-9735-BE027C337E5A}" type="datetimeFigureOut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24C9A2A7-5D16-48CD-A5E5-4C80CE925A47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B343F4AB-D5CB-48C4-AA0F-42A63FC40EE6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FE953899-ECFF-4141-A2D1-8319656F157A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DA0F1-B99B-45FA-BC5A-A5AD653E6B0C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52F59B-3E02-40E5-A9EB-8E4A0D58466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AF256-717C-49E6-91D8-71A57FE99E9F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07731-AD34-4942-978E-65F45E83861B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CE9ED-6236-4392-9B40-E105DEB68B3A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BF977-7A41-491A-AE78-04EB57A5B71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535BB0D4-7EA1-4C58-9ED3-4A842B5D70F7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CCA38169-B2A3-47B9-9F2C-47D94D9D684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F5A92-0A39-4251-819E-F3E48F7A51B6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E00BD-6678-483D-AFA6-EF590441AD3D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4F9F4-185F-4DD0-9922-CA8E2F6A83B5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04D1E5-C208-4881-A557-BE583D37F9E9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5A0BB-BA63-40F7-A185-10FCA5917BF1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D32475-6821-4EAF-A8D7-59D7F0F26B9D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4AD72-2D79-4978-ADFD-A35C89C6E511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AE3C-7727-4FB6-BD46-12B0CACD7C66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78F85-DAB1-4F5E-9255-500019904511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871AA-9663-4CDA-A302-0A22F16D95D7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28C66-6BC4-48BB-83E3-F0C7541263C9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D0424418-0D9D-4DE4-A904-0AAFED1062AC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ECFF"/>
            </a:gs>
            <a:gs pos="7001">
              <a:srgbClr val="CCECFF"/>
            </a:gs>
            <a:gs pos="25000">
              <a:srgbClr val="21D6E0"/>
            </a:gs>
            <a:gs pos="75000">
              <a:srgbClr val="0087E6"/>
            </a:gs>
            <a:gs pos="100000">
              <a:srgbClr val="0000F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F414664-D0D5-48D9-8CD7-D8C7CEBB9FBB}" type="datetime1">
              <a:rPr lang="ru-RU"/>
              <a:pPr>
                <a:defRPr/>
              </a:pPr>
              <a:t>13.09.2021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fld id="{2423CD10-CCB9-4FFF-B399-10DBC8D7A20B}" type="slidenum">
              <a:rPr lang="ru-RU" altLang="ru-RU"/>
              <a:pPr/>
              <a:t>‹#›</a:t>
            </a:fld>
            <a:endParaRPr lang="ru-RU" alt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3" r:id="rId1"/>
    <p:sldLayoutId id="2147484294" r:id="rId2"/>
    <p:sldLayoutId id="2147484295" r:id="rId3"/>
    <p:sldLayoutId id="2147484296" r:id="rId4"/>
    <p:sldLayoutId id="2147484297" r:id="rId5"/>
    <p:sldLayoutId id="2147484298" r:id="rId6"/>
    <p:sldLayoutId id="2147484299" r:id="rId7"/>
    <p:sldLayoutId id="2147484300" r:id="rId8"/>
    <p:sldLayoutId id="2147484301" r:id="rId9"/>
    <p:sldLayoutId id="2147484302" r:id="rId10"/>
    <p:sldLayoutId id="2147484303" r:id="rId11"/>
  </p:sldLayoutIdLst>
  <p:transition>
    <p:dissolv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67136" y="24268"/>
            <a:ext cx="7776864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1" i="0" u="none" strike="noStrike" kern="1200" baseline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67136" y="208603"/>
            <a:ext cx="7776864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1" i="0" u="none" strike="noStrike" kern="1200" baseline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1630" y="1484784"/>
            <a:ext cx="7409662" cy="267765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Ознакомление и подача замечаний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к проекту отчета  об итогах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государственной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кадастровой оценки 2021 года</a:t>
            </a:r>
            <a:endParaRPr kumimoji="0" lang="ru-RU" sz="3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19872" y="5876322"/>
            <a:ext cx="2091813" cy="95410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14.09.2021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12283" cy="547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73974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Шеврон 19"/>
          <p:cNvSpPr/>
          <p:nvPr/>
        </p:nvSpPr>
        <p:spPr>
          <a:xfrm>
            <a:off x="2339752" y="4437129"/>
            <a:ext cx="3888432" cy="1004734"/>
          </a:xfrm>
          <a:prstGeom prst="chevron">
            <a:avLst/>
          </a:prstGeom>
          <a:gradFill>
            <a:gsLst>
              <a:gs pos="16000">
                <a:schemeClr val="bg1">
                  <a:lumMod val="65000"/>
                </a:schemeClr>
              </a:gs>
              <a:gs pos="36000">
                <a:schemeClr val="bg1">
                  <a:lumMod val="75000"/>
                </a:schemeClr>
              </a:gs>
              <a:gs pos="82000">
                <a:schemeClr val="bg1">
                  <a:lumMod val="95000"/>
                </a:schemeClr>
              </a:gs>
              <a:gs pos="61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Шеврон 18"/>
          <p:cNvSpPr/>
          <p:nvPr/>
        </p:nvSpPr>
        <p:spPr>
          <a:xfrm rot="10800000">
            <a:off x="3287668" y="2264245"/>
            <a:ext cx="4176464" cy="964274"/>
          </a:xfrm>
          <a:prstGeom prst="chevron">
            <a:avLst/>
          </a:prstGeom>
          <a:gradFill>
            <a:gsLst>
              <a:gs pos="16000">
                <a:schemeClr val="bg1">
                  <a:lumMod val="65000"/>
                </a:schemeClr>
              </a:gs>
              <a:gs pos="36000">
                <a:schemeClr val="bg1">
                  <a:lumMod val="65000"/>
                </a:schemeClr>
              </a:gs>
              <a:gs pos="82000">
                <a:schemeClr val="bg1">
                  <a:lumMod val="95000"/>
                </a:schemeClr>
              </a:gs>
              <a:gs pos="61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</a:gradFill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67136" y="24268"/>
            <a:ext cx="7776864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 sz="900" b="1" i="0" u="none" strike="noStrike" kern="1200" baseline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endParaRPr lang="ru-RU" sz="20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67136" y="208603"/>
            <a:ext cx="7776864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 sz="900" b="1" i="0" u="none" strike="noStrike" kern="1200" baseline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endParaRPr lang="ru-RU" sz="20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39552" y="525942"/>
            <a:ext cx="8496944" cy="988272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200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</a:rPr>
              <a:t>В</a:t>
            </a:r>
            <a:r>
              <a:rPr lang="ru-RU" altLang="ru-RU" sz="22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</a:rPr>
              <a:t>о </a:t>
            </a:r>
            <a:r>
              <a:rPr lang="ru-RU" altLang="ru-RU" sz="2200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</a:rPr>
              <a:t>исполнение </a:t>
            </a:r>
            <a:r>
              <a:rPr lang="ru-RU" altLang="ru-RU" sz="22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</a:rPr>
              <a:t>требований Федерального </a:t>
            </a:r>
            <a:r>
              <a:rPr lang="ru-RU" altLang="ru-RU" sz="2200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</a:rPr>
              <a:t>закона от </a:t>
            </a:r>
          </a:p>
          <a:p>
            <a:pPr algn="ctr" eaLnBrk="1" hangingPunct="1">
              <a:defRPr/>
            </a:pPr>
            <a:r>
              <a:rPr lang="ru-RU" altLang="ru-RU" sz="2200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</a:rPr>
              <a:t>03 июля 2016 года № 237-ФЗ «О государственной кадастровой оценке» проект </a:t>
            </a:r>
            <a:r>
              <a:rPr lang="ru-RU" altLang="ru-RU" sz="22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</a:rPr>
              <a:t>отчета размещен</a:t>
            </a:r>
            <a:r>
              <a:rPr lang="ru-RU" altLang="ru-RU" sz="2200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</a:rPr>
              <a:t>:</a:t>
            </a:r>
            <a:endParaRPr lang="ru-RU" altLang="ru-RU" sz="2200" b="1" dirty="0">
              <a:solidFill>
                <a:schemeClr val="accent1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931"/>
            <a:ext cx="1812283" cy="547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209153" y="2227194"/>
            <a:ext cx="36578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В ФОНДЕ ДАННЫХ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ГКО 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ОФИЦИАЛЬНОМ САЙТЕ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РОСРЕЕСТРА:</a:t>
            </a:r>
          </a:p>
          <a:p>
            <a:r>
              <a:rPr lang="ru-RU" sz="1600" b="1" i="1" u="sng" dirty="0">
                <a:solidFill>
                  <a:srgbClr val="0000FF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https://rosreestr.gov.ru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" name="Рисунок 12" descr="C:\Users\Vorobievas\Desktop\QR-code_url_7_Sep_2021_8-56-35.png"/>
          <p:cNvPicPr/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955837"/>
            <a:ext cx="2376264" cy="21861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4" name="Прямоугольник 13"/>
          <p:cNvSpPr/>
          <p:nvPr/>
        </p:nvSpPr>
        <p:spPr>
          <a:xfrm>
            <a:off x="2051720" y="4451466"/>
            <a:ext cx="381642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НА САЙТЕ </a:t>
            </a:r>
            <a:endParaRPr lang="ru-RU" sz="1400" b="1" dirty="0" smtClean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ГБУ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ЯНАО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«ГКО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r"/>
            <a:r>
              <a:rPr lang="ru-RU" sz="1600" b="1" u="sng" dirty="0" smtClean="0">
                <a:solidFill>
                  <a:srgbClr val="0000FF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https://gko.yanao.ru/activity/16838</a:t>
            </a:r>
          </a:p>
          <a:p>
            <a:pPr algn="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" name="Рисунок 14" descr="C:\Users\Vorobievas\Desktop\QR-code_url_7_Sep_2021_9-1-2.png"/>
          <p:cNvPicPr/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99" y="1726863"/>
            <a:ext cx="2645249" cy="2462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07504" y="6281140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Дата окончания подачи замечаний </a:t>
            </a:r>
            <a:r>
              <a:rPr lang="ru-RU" b="1" u="sng" dirty="0">
                <a:solidFill>
                  <a:srgbClr val="FF0000"/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Times New Roman" panose="02020603050405020304" pitchFamily="18" charset="0"/>
              </a:rPr>
              <a:t>29 сентября 2021 года 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6605" y="5598648"/>
            <a:ext cx="5548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Алгоритм для ознакомления с проектом: </a:t>
            </a:r>
          </a:p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https://gko.yanao.ru/activity/7704/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171801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67136" y="24268"/>
            <a:ext cx="7776864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1" i="0" u="none" strike="noStrike" kern="1200" baseline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67136" y="208603"/>
            <a:ext cx="7776864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1" i="0" u="none" strike="noStrike" kern="1200" baseline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91072" y="197896"/>
            <a:ext cx="8928992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Проект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отчета представляет собой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ZIP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-архив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, 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содержащий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основную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часть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отчета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(файл 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«Отчет ГБУ ЯНАО ГКО 2021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»)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 и 5 приложений</a:t>
            </a:r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+mj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931"/>
            <a:ext cx="1812283" cy="547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2204864"/>
            <a:ext cx="6874848" cy="401329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cxnSp>
        <p:nvCxnSpPr>
          <p:cNvPr id="10" name="Прямая со стрелкой 9"/>
          <p:cNvCxnSpPr/>
          <p:nvPr/>
        </p:nvCxnSpPr>
        <p:spPr>
          <a:xfrm flipH="1" flipV="1">
            <a:off x="8197351" y="5130102"/>
            <a:ext cx="541976" cy="21602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706122" y="5022090"/>
            <a:ext cx="6408712" cy="216024"/>
          </a:xfrm>
          <a:prstGeom prst="rect">
            <a:avLst/>
          </a:prstGeom>
          <a:noFill/>
          <a:ln>
            <a:solidFill>
              <a:srgbClr val="F71A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965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67136" y="24268"/>
            <a:ext cx="7776864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1" i="0" u="none" strike="noStrike" kern="1200" baseline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67136" y="208603"/>
            <a:ext cx="7776864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1" i="0" u="none" strike="noStrike" kern="1200" baseline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55576" y="169479"/>
            <a:ext cx="8928992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Ознакомление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с результатами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определения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кадастровой стоимости интересующего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объекта недвижимости</a:t>
            </a:r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PT Astra Serif" panose="020A0603040505020204" pitchFamily="18" charset="-52"/>
              <a:ea typeface="PT Astra Serif" panose="020A0603040505020204" pitchFamily="18" charset="-52"/>
              <a:cs typeface="+mj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931"/>
            <a:ext cx="1812283" cy="547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Схема 3"/>
          <p:cNvGraphicFramePr/>
          <p:nvPr>
            <p:extLst/>
          </p:nvPr>
        </p:nvGraphicFramePr>
        <p:xfrm>
          <a:off x="179512" y="893133"/>
          <a:ext cx="8712968" cy="5871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47000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" y="0"/>
            <a:ext cx="1812283" cy="547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43608" y="273935"/>
            <a:ext cx="7776864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 sz="900" b="1" i="0" u="none" strike="noStrike" kern="1200" baseline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endParaRPr lang="ru-RU" sz="20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28409" y="273936"/>
            <a:ext cx="5904656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endParaRPr lang="ru-RU" sz="2000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95743" y="131233"/>
            <a:ext cx="521857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altLang="ru-RU" sz="2200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</a:rPr>
              <a:t>Способы </a:t>
            </a:r>
            <a:r>
              <a:rPr lang="ru-RU" altLang="ru-RU" sz="22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</a:rPr>
              <a:t>направления замечаний:</a:t>
            </a:r>
            <a:endParaRPr lang="ru-RU" altLang="ru-RU" sz="2200" b="1" dirty="0">
              <a:solidFill>
                <a:schemeClr val="accent1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  <p:graphicFrame>
        <p:nvGraphicFramePr>
          <p:cNvPr id="34" name="Схема 33"/>
          <p:cNvGraphicFramePr/>
          <p:nvPr>
            <p:extLst>
              <p:ext uri="{D42A27DB-BD31-4B8C-83A1-F6EECF244321}">
                <p14:modId xmlns:p14="http://schemas.microsoft.com/office/powerpoint/2010/main" val="1095022564"/>
              </p:ext>
            </p:extLst>
          </p:nvPr>
        </p:nvGraphicFramePr>
        <p:xfrm>
          <a:off x="179512" y="813785"/>
          <a:ext cx="8784976" cy="5733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Стрелка углом вверх 6"/>
          <p:cNvSpPr/>
          <p:nvPr/>
        </p:nvSpPr>
        <p:spPr>
          <a:xfrm rot="5400000">
            <a:off x="2472451" y="3422344"/>
            <a:ext cx="1024415" cy="1145799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chemeClr val="accent1">
              <a:lumMod val="75000"/>
              <a:alpha val="70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Прямоугольная выноска 7"/>
          <p:cNvSpPr/>
          <p:nvPr/>
        </p:nvSpPr>
        <p:spPr>
          <a:xfrm>
            <a:off x="7020272" y="1268760"/>
            <a:ext cx="1800200" cy="864096"/>
          </a:xfrm>
          <a:prstGeom prst="wedgeRectCallout">
            <a:avLst>
              <a:gd name="adj1" fmla="val -100729"/>
              <a:gd name="adj2" fmla="val -136282"/>
            </a:avLst>
          </a:prstGeom>
          <a:solidFill>
            <a:schemeClr val="accent1">
              <a:lumMod val="75000"/>
              <a:alpha val="71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Замечания к проекту отчета - могут быть представлены любыми лицами</a:t>
            </a:r>
          </a:p>
        </p:txBody>
      </p:sp>
    </p:spTree>
    <p:extLst>
      <p:ext uri="{BB962C8B-B14F-4D97-AF65-F5344CB8AC3E}">
        <p14:creationId xmlns:p14="http://schemas.microsoft.com/office/powerpoint/2010/main" val="1594122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" y="0"/>
            <a:ext cx="1812283" cy="547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67136" y="24268"/>
            <a:ext cx="7776864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 sz="900" b="1" i="0" u="none" strike="noStrike" kern="1200" baseline="0">
                <a:solidFill>
                  <a:sysClr val="windowText" lastClr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endParaRPr lang="ru-RU" sz="20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36823590"/>
              </p:ext>
            </p:extLst>
          </p:nvPr>
        </p:nvGraphicFramePr>
        <p:xfrm>
          <a:off x="179512" y="775611"/>
          <a:ext cx="8568952" cy="5697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547664" y="294210"/>
            <a:ext cx="6804248" cy="727075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lvl="0"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Дополнительную информацию можно получить в ГБУ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ЯНАО «ГКО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»: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931"/>
            <a:ext cx="1812283" cy="547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2190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82469</TotalTime>
  <Words>402</Words>
  <Application>Microsoft Office PowerPoint</Application>
  <PresentationFormat>Экран (4:3)</PresentationFormat>
  <Paragraphs>50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Constantia</vt:lpstr>
      <vt:lpstr>PT Astra Serif</vt:lpstr>
      <vt:lpstr>Times New Roman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Департамент экономики ЯНАО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 Ким</dc:creator>
  <cp:lastModifiedBy>Апсаликова Мария Евгеньевна</cp:lastModifiedBy>
  <cp:revision>7734</cp:revision>
  <cp:lastPrinted>2021-05-27T10:55:14Z</cp:lastPrinted>
  <dcterms:created xsi:type="dcterms:W3CDTF">2009-06-04T08:13:10Z</dcterms:created>
  <dcterms:modified xsi:type="dcterms:W3CDTF">2021-09-13T10:27:47Z</dcterms:modified>
</cp:coreProperties>
</file>