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9974ED8E-518C-47C8-BA85-EBD5A14E1B23}">
          <p14:sldIdLst>
            <p14:sldId id="256"/>
          </p14:sldIdLst>
        </p14:section>
        <p14:section name="Раздел без заголовка" id="{E4725AEA-1F72-4F6E-8A7D-CF52884439DA}">
          <p14:sldIdLst/>
        </p14:section>
        <p14:section name="Раздел без заголовка" id="{674F02E7-E334-474A-BCD3-802D755C3109}">
          <p14:sldIdLst>
            <p14:sldId id="25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28" d="100"/>
          <a:sy n="128" d="100"/>
        </p:scale>
        <p:origin x="181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25.08.2020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25.08.2020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25.08.2020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25.08.2020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25.08.2020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25.08.2020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25.08.2020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25.08.2020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25.08.2020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25.08.2020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25.08.2020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25.08.2020</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281119"/>
            <a:ext cx="7772400" cy="864095"/>
          </a:xfrm>
        </p:spPr>
        <p:txBody>
          <a:bodyPr>
            <a:normAutofit fontScale="90000"/>
          </a:bodyPr>
          <a:lstStyle/>
          <a:p>
            <a:pPr algn="ctr"/>
            <a:r>
              <a:rPr lang="ru-RU" sz="2000" b="1" dirty="0">
                <a:solidFill>
                  <a:srgbClr val="FF0000"/>
                </a:solidFill>
              </a:rPr>
              <a:t>Ответственность за вовлечение несовершеннолетних в </a:t>
            </a:r>
            <a:r>
              <a:rPr lang="ru-RU" sz="2000" b="1" dirty="0" smtClean="0">
                <a:solidFill>
                  <a:srgbClr val="FF0000"/>
                </a:solidFill>
              </a:rPr>
              <a:t>употребление алкоголя, табака, в совершение </a:t>
            </a:r>
            <a:r>
              <a:rPr lang="ru-RU" sz="2000" b="1" dirty="0">
                <a:solidFill>
                  <a:srgbClr val="FF0000"/>
                </a:solidFill>
              </a:rPr>
              <a:t>преступлений и </a:t>
            </a:r>
            <a:r>
              <a:rPr lang="ru-RU" sz="2000" b="1" dirty="0" smtClean="0">
                <a:solidFill>
                  <a:srgbClr val="FF0000"/>
                </a:solidFill>
              </a:rPr>
              <a:t>антиобщественных </a:t>
            </a:r>
            <a:r>
              <a:rPr lang="ru-RU" sz="2000" b="1" dirty="0">
                <a:solidFill>
                  <a:srgbClr val="FF0000"/>
                </a:solidFill>
              </a:rPr>
              <a:t>действий </a:t>
            </a:r>
          </a:p>
        </p:txBody>
      </p:sp>
      <p:sp>
        <p:nvSpPr>
          <p:cNvPr id="4" name="Прямоугольник 3"/>
          <p:cNvSpPr/>
          <p:nvPr/>
        </p:nvSpPr>
        <p:spPr>
          <a:xfrm>
            <a:off x="395536" y="1237928"/>
            <a:ext cx="2952328" cy="5093702"/>
          </a:xfrm>
          <a:prstGeom prst="rect">
            <a:avLst/>
          </a:prstGeom>
        </p:spPr>
        <p:txBody>
          <a:bodyPr wrap="square">
            <a:spAutoFit/>
          </a:bodyPr>
          <a:lstStyle/>
          <a:p>
            <a:pPr algn="just"/>
            <a:r>
              <a:rPr lang="ru-RU" sz="1300" dirty="0" smtClean="0"/>
              <a:t>ч. 1 статьи </a:t>
            </a:r>
            <a:r>
              <a:rPr lang="ru-RU" sz="1300" dirty="0"/>
              <a:t>6.10</a:t>
            </a:r>
            <a:r>
              <a:rPr lang="ru-RU" sz="1300" dirty="0" smtClean="0"/>
              <a:t>. КоАП РФ  Вовлечение </a:t>
            </a:r>
            <a:r>
              <a:rPr lang="ru-RU" sz="1300" dirty="0"/>
              <a:t>несовершеннолетнего в употребление алкогольной и спиртосодержащей продукции, новых потенциально опасных </a:t>
            </a:r>
            <a:r>
              <a:rPr lang="ru-RU" sz="1300" dirty="0" err="1"/>
              <a:t>психоактивных</a:t>
            </a:r>
            <a:r>
              <a:rPr lang="ru-RU" sz="1300" dirty="0"/>
              <a:t> веществ или одурманивающих веществ, за исключением случаев, предусмотренных частью 2 статьи 6.18 </a:t>
            </a:r>
            <a:r>
              <a:rPr lang="ru-RU" sz="1300" dirty="0" smtClean="0"/>
              <a:t>КоАП РФ, - </a:t>
            </a:r>
            <a:r>
              <a:rPr lang="ru-RU" sz="1300" dirty="0" smtClean="0">
                <a:solidFill>
                  <a:srgbClr val="FF0000"/>
                </a:solidFill>
              </a:rPr>
              <a:t>влечет </a:t>
            </a:r>
            <a:r>
              <a:rPr lang="ru-RU" sz="1300" dirty="0">
                <a:solidFill>
                  <a:srgbClr val="FF0000"/>
                </a:solidFill>
              </a:rPr>
              <a:t>наложение административного штрафа в размере от одной тысячи пятисот до трех тысяч рублей.</a:t>
            </a:r>
          </a:p>
          <a:p>
            <a:pPr algn="just"/>
            <a:r>
              <a:rPr lang="ru-RU" sz="1300" dirty="0" smtClean="0"/>
              <a:t>Ч. 2 статьи 6.10. КоАП РФ </a:t>
            </a:r>
            <a:r>
              <a:rPr lang="ru-RU" sz="1300" dirty="0"/>
              <a:t>Те же действия, совершенные родителями или иными законными представителями несовершеннолетних, за исключением случаев, предусмотренных частью 2 статьи 6.18 </a:t>
            </a:r>
            <a:r>
              <a:rPr lang="ru-RU" sz="1300" dirty="0" smtClean="0"/>
              <a:t>КоАП РФ, </a:t>
            </a:r>
            <a:r>
              <a:rPr lang="ru-RU" sz="1300" dirty="0"/>
              <a:t>а также лицами, на которых возложены обязанности по обучению и воспитанию несовершеннолетних, </a:t>
            </a:r>
            <a:r>
              <a:rPr lang="ru-RU" sz="1300" dirty="0" smtClean="0"/>
              <a:t>- </a:t>
            </a:r>
            <a:r>
              <a:rPr lang="ru-RU" sz="1300" dirty="0" smtClean="0">
                <a:solidFill>
                  <a:srgbClr val="FF0000"/>
                </a:solidFill>
              </a:rPr>
              <a:t>влекут </a:t>
            </a:r>
            <a:r>
              <a:rPr lang="ru-RU" sz="1300" dirty="0">
                <a:solidFill>
                  <a:srgbClr val="FF0000"/>
                </a:solidFill>
              </a:rPr>
              <a:t>наложение административного штрафа в размере от четырех тысяч до пяти тысяч рублей.</a:t>
            </a:r>
          </a:p>
        </p:txBody>
      </p:sp>
      <p:sp>
        <p:nvSpPr>
          <p:cNvPr id="5" name="Прямоугольник 4"/>
          <p:cNvSpPr/>
          <p:nvPr/>
        </p:nvSpPr>
        <p:spPr>
          <a:xfrm>
            <a:off x="6084168" y="1164250"/>
            <a:ext cx="2736304" cy="3293209"/>
          </a:xfrm>
          <a:prstGeom prst="rect">
            <a:avLst/>
          </a:prstGeom>
        </p:spPr>
        <p:txBody>
          <a:bodyPr wrap="square">
            <a:spAutoFit/>
          </a:bodyPr>
          <a:lstStyle/>
          <a:p>
            <a:pPr algn="just"/>
            <a:r>
              <a:rPr lang="ru-RU" sz="1300" dirty="0" smtClean="0"/>
              <a:t>ч. 1 статья </a:t>
            </a:r>
            <a:r>
              <a:rPr lang="ru-RU" sz="1300" dirty="0"/>
              <a:t>6.23. </a:t>
            </a:r>
            <a:r>
              <a:rPr lang="ru-RU" sz="1300" dirty="0" smtClean="0"/>
              <a:t>КоАП РФ Вовлечение </a:t>
            </a:r>
            <a:r>
              <a:rPr lang="ru-RU" sz="1300" dirty="0"/>
              <a:t>несовершеннолетнего в процесс потребления табака -</a:t>
            </a:r>
          </a:p>
          <a:p>
            <a:pPr algn="just"/>
            <a:r>
              <a:rPr lang="ru-RU" sz="1300" dirty="0">
                <a:solidFill>
                  <a:srgbClr val="FF0000"/>
                </a:solidFill>
              </a:rPr>
              <a:t>влечет наложение административного штрафа на граждан в размере от одной тысячи до двух тысяч рублей.</a:t>
            </a:r>
          </a:p>
          <a:p>
            <a:pPr algn="just"/>
            <a:r>
              <a:rPr lang="ru-RU" sz="1300" dirty="0"/>
              <a:t> ч. 1 статья 6.23. КоАП РФ Те же действия, совершенные родителями или иными законными представителями несовершеннолетнего, -</a:t>
            </a:r>
          </a:p>
          <a:p>
            <a:pPr algn="just"/>
            <a:r>
              <a:rPr lang="ru-RU" sz="1300" dirty="0">
                <a:solidFill>
                  <a:srgbClr val="FF0000"/>
                </a:solidFill>
              </a:rPr>
              <a:t>влекут наложение административного штрафа на граждан в размере от двух тысяч до трех тысяч рублей.</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8469" y="2420888"/>
            <a:ext cx="2403086" cy="1657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descr="C:\Users\n.pitasova\Desktop\img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9920" y="4869160"/>
            <a:ext cx="2592288" cy="1749548"/>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3478469" y="1196752"/>
            <a:ext cx="2520280" cy="1308050"/>
          </a:xfrm>
          <a:prstGeom prst="rect">
            <a:avLst/>
          </a:prstGeom>
        </p:spPr>
        <p:txBody>
          <a:bodyPr wrap="square">
            <a:spAutoFit/>
          </a:bodyPr>
          <a:lstStyle/>
          <a:p>
            <a:pPr algn="ctr"/>
            <a:r>
              <a:rPr lang="ru-RU" sz="1300" b="1" i="1" dirty="0">
                <a:solidFill>
                  <a:srgbClr val="FF0000"/>
                </a:solidFill>
              </a:rPr>
              <a:t>Уважаемые граждане! </a:t>
            </a:r>
            <a:r>
              <a:rPr lang="ru-RU" sz="1300" b="1" i="1" dirty="0" smtClean="0">
                <a:solidFill>
                  <a:srgbClr val="FF0000"/>
                </a:solidFill>
              </a:rPr>
              <a:t>Продажа </a:t>
            </a:r>
            <a:r>
              <a:rPr lang="ru-RU" sz="1300" b="1" i="1" dirty="0">
                <a:solidFill>
                  <a:srgbClr val="FF0000"/>
                </a:solidFill>
              </a:rPr>
              <a:t>алкогольной и табачной продукции несовершеннолетним запрещена на территории Российской </a:t>
            </a:r>
            <a:r>
              <a:rPr lang="ru-RU" sz="1300" b="1" i="1" dirty="0" smtClean="0">
                <a:solidFill>
                  <a:srgbClr val="FF0000"/>
                </a:solidFill>
              </a:rPr>
              <a:t>Федерации</a:t>
            </a:r>
            <a:r>
              <a:rPr lang="ru-RU" sz="1400" dirty="0" smtClean="0">
                <a:solidFill>
                  <a:srgbClr val="FF0000"/>
                </a:solidFill>
              </a:rPr>
              <a:t>. </a:t>
            </a:r>
            <a:endParaRPr lang="ru-RU" sz="1400" dirty="0">
              <a:solidFill>
                <a:srgbClr val="FF0000"/>
              </a:solidFill>
            </a:endParaRPr>
          </a:p>
        </p:txBody>
      </p:sp>
      <p:sp>
        <p:nvSpPr>
          <p:cNvPr id="6" name="Прямоугольник 5"/>
          <p:cNvSpPr/>
          <p:nvPr/>
        </p:nvSpPr>
        <p:spPr>
          <a:xfrm>
            <a:off x="3501897" y="4149080"/>
            <a:ext cx="2547102" cy="2492990"/>
          </a:xfrm>
          <a:prstGeom prst="rect">
            <a:avLst/>
          </a:prstGeom>
        </p:spPr>
        <p:txBody>
          <a:bodyPr wrap="square">
            <a:spAutoFit/>
          </a:bodyPr>
          <a:lstStyle/>
          <a:p>
            <a:pPr algn="ctr"/>
            <a:r>
              <a:rPr lang="ru-RU" sz="1300" b="1" i="1" dirty="0">
                <a:solidFill>
                  <a:srgbClr val="FF0000"/>
                </a:solidFill>
              </a:rPr>
              <a:t>Если при Вас данное законодательство нарушается,</a:t>
            </a:r>
          </a:p>
          <a:p>
            <a:pPr algn="ctr"/>
            <a:r>
              <a:rPr lang="ru-RU" sz="1300" b="1" i="1" dirty="0">
                <a:solidFill>
                  <a:srgbClr val="FF0000"/>
                </a:solidFill>
              </a:rPr>
              <a:t>проявите сознательность, прервите продажу алкоголя и сигарет несовершеннолетним! </a:t>
            </a:r>
            <a:endParaRPr lang="ru-RU" sz="1300" b="1" i="1" dirty="0" smtClean="0">
              <a:solidFill>
                <a:srgbClr val="FF0000"/>
              </a:solidFill>
            </a:endParaRPr>
          </a:p>
          <a:p>
            <a:pPr algn="ctr"/>
            <a:r>
              <a:rPr lang="ru-RU" sz="1300" b="1" i="1" dirty="0" smtClean="0">
                <a:solidFill>
                  <a:srgbClr val="FF0000"/>
                </a:solidFill>
              </a:rPr>
              <a:t>Не </a:t>
            </a:r>
            <a:r>
              <a:rPr lang="ru-RU" sz="1300" b="1" i="1" dirty="0">
                <a:solidFill>
                  <a:srgbClr val="FF0000"/>
                </a:solidFill>
              </a:rPr>
              <a:t>приобретайте сами спиртосодержащую продукцию для подростков!  Помните: алкоголь опасен для детского организма!</a:t>
            </a:r>
          </a:p>
        </p:txBody>
      </p:sp>
    </p:spTree>
    <p:extLst>
      <p:ext uri="{BB962C8B-B14F-4D97-AF65-F5344CB8AC3E}">
        <p14:creationId xmlns:p14="http://schemas.microsoft.com/office/powerpoint/2010/main" val="2719862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203848" y="188640"/>
            <a:ext cx="5760639" cy="3600986"/>
          </a:xfrm>
          <a:prstGeom prst="rect">
            <a:avLst/>
          </a:prstGeom>
        </p:spPr>
        <p:txBody>
          <a:bodyPr wrap="square">
            <a:spAutoFit/>
          </a:bodyPr>
          <a:lstStyle/>
          <a:p>
            <a:pPr algn="just"/>
            <a:r>
              <a:rPr lang="ru-RU" sz="1200" dirty="0" smtClean="0"/>
              <a:t>Ч. 1 статьи 151 УК РФ Вовлечение </a:t>
            </a:r>
            <a:r>
              <a:rPr lang="ru-RU" sz="1200" dirty="0"/>
              <a:t>несовершеннолетнего в систематическое употребление (распитие) алкогольной и спиртосодержащей продукции, одурманивающих веществ, в занятие бродяжничеством или попрошайничеством, совершенное лицом, достигшим восемнадцатилетнего возраста, </a:t>
            </a:r>
            <a:r>
              <a:rPr lang="ru-RU" sz="1200" dirty="0" smtClean="0"/>
              <a:t>- </a:t>
            </a:r>
            <a:r>
              <a:rPr lang="ru-RU" sz="1200" dirty="0" smtClean="0">
                <a:solidFill>
                  <a:srgbClr val="FF0000"/>
                </a:solidFill>
              </a:rPr>
              <a:t>наказывается </a:t>
            </a:r>
            <a:r>
              <a:rPr lang="ru-RU" sz="1200" dirty="0">
                <a:solidFill>
                  <a:srgbClr val="FF0000"/>
                </a:solidFill>
              </a:rPr>
              <a:t>обязательными работами на срок до четырехсот восьмидесяти часов, либо исправительными работами на срок от одного года до двух лет, либо арестом на срок от трех до шести месяцев, либо лишением свободы на срок до четырех лет.</a:t>
            </a:r>
          </a:p>
          <a:p>
            <a:pPr algn="just"/>
            <a:r>
              <a:rPr lang="ru-RU" sz="1200" dirty="0" smtClean="0"/>
              <a:t>Ч. 2 ст. 151 УК РФ. </a:t>
            </a:r>
            <a:r>
              <a:rPr lang="ru-RU" sz="1200" dirty="0"/>
              <a:t>То же деяние, совершенное родителем, педагогическим работником либо иным лицом, на которое законом возложены обязанности по воспитанию несовершеннолетнего, </a:t>
            </a:r>
            <a:r>
              <a:rPr lang="ru-RU" sz="1200" dirty="0" smtClean="0"/>
              <a:t>- </a:t>
            </a:r>
            <a:r>
              <a:rPr lang="ru-RU" sz="1200" dirty="0" smtClean="0">
                <a:solidFill>
                  <a:srgbClr val="FF0000"/>
                </a:solidFill>
              </a:rPr>
              <a:t>наказывается </a:t>
            </a:r>
            <a:r>
              <a:rPr lang="ru-RU" sz="1200" dirty="0">
                <a:solidFill>
                  <a:srgbClr val="FF0000"/>
                </a:solidFill>
              </a:rPr>
              <a:t>ограничением свободы на срок от двух до четырех лет, либо арестом на срок от четырех до шести месяцев, либо лишением свободы на срок до пяти лет с лишением права занимать определенные должности или заниматься определенной деятельностью на срок до трех лет или без такового.</a:t>
            </a:r>
          </a:p>
          <a:p>
            <a:pPr algn="just"/>
            <a:r>
              <a:rPr lang="ru-RU" sz="1200" dirty="0" smtClean="0"/>
              <a:t>Ч. 3 статьи 151 УК РФ. </a:t>
            </a:r>
            <a:r>
              <a:rPr lang="ru-RU" sz="1200" dirty="0"/>
              <a:t>Деяния, предусмотренные частями первой или второй настоящей статьи, совершенные с применением насилия или с угрозой его применения, </a:t>
            </a:r>
            <a:r>
              <a:rPr lang="ru-RU" sz="1200" dirty="0" smtClean="0">
                <a:solidFill>
                  <a:srgbClr val="FF0000"/>
                </a:solidFill>
              </a:rPr>
              <a:t>- наказываются лишением свободы на срок от двух до шести лет с ограничением свободы на срок до двух лет либо без такового.</a:t>
            </a:r>
            <a:endParaRPr lang="ru-RU" sz="1200" dirty="0">
              <a:solidFill>
                <a:srgbClr val="FF0000"/>
              </a:solidFill>
            </a:endParaRPr>
          </a:p>
        </p:txBody>
      </p:sp>
      <p:sp>
        <p:nvSpPr>
          <p:cNvPr id="5" name="Прямоугольник 4"/>
          <p:cNvSpPr/>
          <p:nvPr/>
        </p:nvSpPr>
        <p:spPr>
          <a:xfrm>
            <a:off x="251520" y="-3403639"/>
            <a:ext cx="8712968" cy="246221"/>
          </a:xfrm>
          <a:prstGeom prst="rect">
            <a:avLst/>
          </a:prstGeom>
        </p:spPr>
        <p:txBody>
          <a:bodyPr wrap="square">
            <a:spAutoFit/>
          </a:bodyPr>
          <a:lstStyle/>
          <a:p>
            <a:r>
              <a:rPr lang="ru-RU" sz="1000" dirty="0" smtClean="0"/>
              <a:t>1</a:t>
            </a:r>
            <a:endParaRPr lang="ru-RU" sz="1000" dirty="0"/>
          </a:p>
        </p:txBody>
      </p:sp>
      <p:sp>
        <p:nvSpPr>
          <p:cNvPr id="6" name="Прямоугольник 5"/>
          <p:cNvSpPr/>
          <p:nvPr/>
        </p:nvSpPr>
        <p:spPr>
          <a:xfrm>
            <a:off x="216795" y="3441680"/>
            <a:ext cx="8712966" cy="3231654"/>
          </a:xfrm>
          <a:prstGeom prst="rect">
            <a:avLst/>
          </a:prstGeom>
        </p:spPr>
        <p:txBody>
          <a:bodyPr wrap="square">
            <a:spAutoFit/>
          </a:bodyPr>
          <a:lstStyle/>
          <a:p>
            <a:pPr algn="just"/>
            <a:r>
              <a:rPr lang="ru-RU" sz="1200" dirty="0" smtClean="0"/>
              <a:t>Статья 150 УК РФ:</a:t>
            </a:r>
          </a:p>
          <a:p>
            <a:pPr algn="just"/>
            <a:r>
              <a:rPr lang="ru-RU" sz="1200" dirty="0" smtClean="0"/>
              <a:t>1.Вовлечение </a:t>
            </a:r>
            <a:r>
              <a:rPr lang="ru-RU" sz="1200" dirty="0"/>
              <a:t>несовершеннолетнего в совершение преступления путем обещаний, обмана, угроз или иным способом, совершенное лицом, достигшим восемнадцатилетнего возраста, - </a:t>
            </a:r>
            <a:r>
              <a:rPr lang="ru-RU" sz="1200" dirty="0">
                <a:solidFill>
                  <a:srgbClr val="FF0000"/>
                </a:solidFill>
              </a:rPr>
              <a:t>наказывается лишением свободы на срок до пяти лет.</a:t>
            </a:r>
          </a:p>
          <a:p>
            <a:pPr algn="just"/>
            <a:r>
              <a:rPr lang="ru-RU" sz="1200" dirty="0"/>
              <a:t>2. То же деяние, совершенное родителем, педагогическим работником либо иным лицом, на которое законом возложены обязанности по воспитанию несовершеннолетнего, - </a:t>
            </a:r>
            <a:r>
              <a:rPr lang="ru-RU" sz="1200" dirty="0">
                <a:solidFill>
                  <a:srgbClr val="FF0000"/>
                </a:solidFill>
              </a:rPr>
              <a:t>наказывается лишением свободы на срок до шести лет с лишением права занимать определенные должности или заниматься определенной деятельностью на срок до трех лет или без такового.</a:t>
            </a:r>
          </a:p>
          <a:p>
            <a:pPr algn="just"/>
            <a:r>
              <a:rPr lang="ru-RU" sz="1200" dirty="0"/>
              <a:t>3. Деяния, предусмотренные частями первой или второй настоящей статьи, совершенные с применением насилия или с угрозой его применения, </a:t>
            </a:r>
            <a:r>
              <a:rPr lang="ru-RU" sz="1200" dirty="0">
                <a:solidFill>
                  <a:srgbClr val="FF0000"/>
                </a:solidFill>
              </a:rPr>
              <a:t>- наказываются лишением свободы на срок от двух до семи лет с ограничением свободы на срок до двух лет либо без такового.</a:t>
            </a:r>
          </a:p>
          <a:p>
            <a:pPr algn="just"/>
            <a:r>
              <a:rPr lang="ru-RU" sz="1200" dirty="0"/>
              <a:t>4. Деяния, предусмотренные частями первой, второй или третьей настоящей статьи, связанные с вовлечением несовершеннолетнего в преступную группу либо в совершение тяжкого или особо тяжкого преступления, а также в совершение преступления по мотивам политической, идеологической, расовой, национальной или религиозной ненависти или вражды либо по мотивам ненависти или вражды в отношении какой-либо социальной группы, </a:t>
            </a:r>
            <a:r>
              <a:rPr lang="ru-RU" sz="1200" dirty="0" smtClean="0"/>
              <a:t>- </a:t>
            </a:r>
            <a:r>
              <a:rPr lang="ru-RU" sz="1200" dirty="0" smtClean="0">
                <a:solidFill>
                  <a:srgbClr val="FF0000"/>
                </a:solidFill>
              </a:rPr>
              <a:t>наказываются </a:t>
            </a:r>
            <a:r>
              <a:rPr lang="ru-RU" sz="1200" dirty="0">
                <a:solidFill>
                  <a:srgbClr val="FF0000"/>
                </a:solidFill>
              </a:rPr>
              <a:t>лишением свободы на срок от пяти до восьми лет с ограничением свободы на срок до двух лет либо без </a:t>
            </a:r>
            <a:r>
              <a:rPr lang="ru-RU" sz="1200" dirty="0" smtClean="0">
                <a:solidFill>
                  <a:srgbClr val="FF0000"/>
                </a:solidFill>
              </a:rPr>
              <a:t>такового.                    </a:t>
            </a:r>
            <a:r>
              <a:rPr lang="ru-RU" sz="1200" b="1" dirty="0" smtClean="0">
                <a:solidFill>
                  <a:srgbClr val="FF0000"/>
                </a:solidFill>
              </a:rPr>
              <a:t>ЗАПОМНИТЕ: НЕЗНАНИЕ ЗАКОНА НЕ ОСВОБОЖДАЕТ ОТ ОТВЕТСТВЕННОСТИ</a:t>
            </a:r>
            <a:endParaRPr lang="ru-RU" sz="1200" b="1" dirty="0">
              <a:solidFill>
                <a:srgbClr val="FF0000"/>
              </a:solidFill>
            </a:endParaRPr>
          </a:p>
        </p:txBody>
      </p:sp>
      <p:pic>
        <p:nvPicPr>
          <p:cNvPr id="1026" name="Picture 2" descr="C:\Users\n.pitasova\Desktop\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065" y="764704"/>
            <a:ext cx="2788840" cy="22619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3325716"/>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83</TotalTime>
  <Words>684</Words>
  <Application>Microsoft Office PowerPoint</Application>
  <PresentationFormat>Экран (4:3)</PresentationFormat>
  <Paragraphs>20</Paragraphs>
  <Slides>2</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vt:i4>
      </vt:variant>
    </vt:vector>
  </HeadingPairs>
  <TitlesOfParts>
    <vt:vector size="5" baseType="lpstr">
      <vt:lpstr>Georgia</vt:lpstr>
      <vt:lpstr>Trebuchet MS</vt:lpstr>
      <vt:lpstr>Воздушный поток</vt:lpstr>
      <vt:lpstr>Ответственность за вовлечение несовершеннолетних в употребление алкоголя, табака, в совершение преступлений и антиобщественных действий </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Питасова Наталья</dc:creator>
  <cp:lastModifiedBy>Анастасия Валерьевна Андреева</cp:lastModifiedBy>
  <cp:revision>14</cp:revision>
  <dcterms:created xsi:type="dcterms:W3CDTF">2020-06-03T05:18:51Z</dcterms:created>
  <dcterms:modified xsi:type="dcterms:W3CDTF">2020-08-25T05:52:22Z</dcterms:modified>
</cp:coreProperties>
</file>